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handoutMasterIdLst>
    <p:handoutMasterId r:id="rId60"/>
  </p:handoutMasterIdLst>
  <p:sldIdLst>
    <p:sldId id="256" r:id="rId2"/>
    <p:sldId id="257" r:id="rId3"/>
    <p:sldId id="259" r:id="rId4"/>
    <p:sldId id="260" r:id="rId5"/>
    <p:sldId id="288" r:id="rId6"/>
    <p:sldId id="261" r:id="rId7"/>
    <p:sldId id="262" r:id="rId8"/>
    <p:sldId id="263" r:id="rId9"/>
    <p:sldId id="300" r:id="rId10"/>
    <p:sldId id="265" r:id="rId11"/>
    <p:sldId id="266" r:id="rId12"/>
    <p:sldId id="287" r:id="rId13"/>
    <p:sldId id="307" r:id="rId14"/>
    <p:sldId id="317" r:id="rId15"/>
    <p:sldId id="267" r:id="rId16"/>
    <p:sldId id="289" r:id="rId17"/>
    <p:sldId id="318" r:id="rId18"/>
    <p:sldId id="269" r:id="rId19"/>
    <p:sldId id="270" r:id="rId20"/>
    <p:sldId id="290" r:id="rId21"/>
    <p:sldId id="291" r:id="rId22"/>
    <p:sldId id="308" r:id="rId23"/>
    <p:sldId id="309" r:id="rId24"/>
    <p:sldId id="297" r:id="rId25"/>
    <p:sldId id="292" r:id="rId26"/>
    <p:sldId id="298" r:id="rId27"/>
    <p:sldId id="299" r:id="rId28"/>
    <p:sldId id="301" r:id="rId29"/>
    <p:sldId id="302" r:id="rId30"/>
    <p:sldId id="304" r:id="rId31"/>
    <p:sldId id="303" r:id="rId32"/>
    <p:sldId id="305" r:id="rId33"/>
    <p:sldId id="306" r:id="rId34"/>
    <p:sldId id="271" r:id="rId35"/>
    <p:sldId id="272" r:id="rId36"/>
    <p:sldId id="273" r:id="rId37"/>
    <p:sldId id="275" r:id="rId38"/>
    <p:sldId id="274" r:id="rId39"/>
    <p:sldId id="277" r:id="rId40"/>
    <p:sldId id="276" r:id="rId41"/>
    <p:sldId id="258" r:id="rId42"/>
    <p:sldId id="278" r:id="rId43"/>
    <p:sldId id="279" r:id="rId44"/>
    <p:sldId id="280" r:id="rId45"/>
    <p:sldId id="281" r:id="rId46"/>
    <p:sldId id="282" r:id="rId47"/>
    <p:sldId id="313" r:id="rId48"/>
    <p:sldId id="310" r:id="rId49"/>
    <p:sldId id="311" r:id="rId50"/>
    <p:sldId id="312" r:id="rId51"/>
    <p:sldId id="319" r:id="rId52"/>
    <p:sldId id="320" r:id="rId53"/>
    <p:sldId id="321" r:id="rId54"/>
    <p:sldId id="322" r:id="rId55"/>
    <p:sldId id="323" r:id="rId56"/>
    <p:sldId id="314" r:id="rId57"/>
    <p:sldId id="315" r:id="rId58"/>
    <p:sldId id="316"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5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4EB968C-676E-46EC-B067-DDE981E2E481}" type="datetimeFigureOut">
              <a:rPr lang="en-US" smtClean="0"/>
              <a:pPr/>
              <a:t>5/4/2010</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C7882B-62A3-4EB1-B317-8CF03BDD6F19}" type="slidenum">
              <a:rPr lang="en-AU" smtClean="0"/>
              <a:pPr/>
              <a:t>‹#›</a:t>
            </a:fld>
            <a:endParaRPr lang="en-AU"/>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9ED3443A-3C94-4BDB-841B-B62B4FFBFCF6}" type="datetimeFigureOut">
              <a:rPr lang="en-US" smtClean="0"/>
              <a:pPr/>
              <a:t>5/4/2010</a:t>
            </a:fld>
            <a:endParaRPr lang="en-AU"/>
          </a:p>
        </p:txBody>
      </p:sp>
      <p:sp>
        <p:nvSpPr>
          <p:cNvPr id="17" name="Footer Placeholder 16"/>
          <p:cNvSpPr>
            <a:spLocks noGrp="1"/>
          </p:cNvSpPr>
          <p:nvPr>
            <p:ph type="ftr" sz="quarter" idx="11"/>
          </p:nvPr>
        </p:nvSpPr>
        <p:spPr/>
        <p:txBody>
          <a:bodyPr/>
          <a:lstStyle>
            <a:extLst/>
          </a:lstStyle>
          <a:p>
            <a:endParaRPr lang="en-AU"/>
          </a:p>
        </p:txBody>
      </p:sp>
      <p:sp>
        <p:nvSpPr>
          <p:cNvPr id="29" name="Slide Number Placeholder 28"/>
          <p:cNvSpPr>
            <a:spLocks noGrp="1"/>
          </p:cNvSpPr>
          <p:nvPr>
            <p:ph type="sldNum" sz="quarter" idx="12"/>
          </p:nvPr>
        </p:nvSpPr>
        <p:spPr/>
        <p:txBody>
          <a:bodyPr/>
          <a:lstStyle>
            <a:extLst/>
          </a:lstStyle>
          <a:p>
            <a:fld id="{9F52BF76-EA39-46D9-8FC9-485381F8A2AA}" type="slidenum">
              <a:rPr lang="en-AU" smtClean="0"/>
              <a:pPr/>
              <a:t>‹#›</a:t>
            </a:fld>
            <a:endParaRPr lang="en-AU"/>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ED3443A-3C94-4BDB-841B-B62B4FFBFCF6}" type="datetimeFigureOut">
              <a:rPr lang="en-US" smtClean="0"/>
              <a:pPr/>
              <a:t>5/4/2010</a:t>
            </a:fld>
            <a:endParaRPr lang="en-AU"/>
          </a:p>
        </p:txBody>
      </p:sp>
      <p:sp>
        <p:nvSpPr>
          <p:cNvPr id="5" name="Footer Placeholder 4"/>
          <p:cNvSpPr>
            <a:spLocks noGrp="1"/>
          </p:cNvSpPr>
          <p:nvPr>
            <p:ph type="ftr" sz="quarter" idx="11"/>
          </p:nvPr>
        </p:nvSpPr>
        <p:spPr/>
        <p:txBody>
          <a:bodyPr/>
          <a:lstStyle>
            <a:extLst/>
          </a:lstStyle>
          <a:p>
            <a:endParaRPr lang="en-AU"/>
          </a:p>
        </p:txBody>
      </p:sp>
      <p:sp>
        <p:nvSpPr>
          <p:cNvPr id="6" name="Slide Number Placeholder 5"/>
          <p:cNvSpPr>
            <a:spLocks noGrp="1"/>
          </p:cNvSpPr>
          <p:nvPr>
            <p:ph type="sldNum" sz="quarter" idx="12"/>
          </p:nvPr>
        </p:nvSpPr>
        <p:spPr/>
        <p:txBody>
          <a:bodyPr/>
          <a:lstStyle>
            <a:extLst/>
          </a:lstStyle>
          <a:p>
            <a:fld id="{9F52BF76-EA39-46D9-8FC9-485381F8A2AA}"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ED3443A-3C94-4BDB-841B-B62B4FFBFCF6}" type="datetimeFigureOut">
              <a:rPr lang="en-US" smtClean="0"/>
              <a:pPr/>
              <a:t>5/4/2010</a:t>
            </a:fld>
            <a:endParaRPr lang="en-AU"/>
          </a:p>
        </p:txBody>
      </p:sp>
      <p:sp>
        <p:nvSpPr>
          <p:cNvPr id="5" name="Footer Placeholder 4"/>
          <p:cNvSpPr>
            <a:spLocks noGrp="1"/>
          </p:cNvSpPr>
          <p:nvPr>
            <p:ph type="ftr" sz="quarter" idx="11"/>
          </p:nvPr>
        </p:nvSpPr>
        <p:spPr/>
        <p:txBody>
          <a:bodyPr/>
          <a:lstStyle>
            <a:extLst/>
          </a:lstStyle>
          <a:p>
            <a:endParaRPr lang="en-AU"/>
          </a:p>
        </p:txBody>
      </p:sp>
      <p:sp>
        <p:nvSpPr>
          <p:cNvPr id="6" name="Slide Number Placeholder 5"/>
          <p:cNvSpPr>
            <a:spLocks noGrp="1"/>
          </p:cNvSpPr>
          <p:nvPr>
            <p:ph type="sldNum" sz="quarter" idx="12"/>
          </p:nvPr>
        </p:nvSpPr>
        <p:spPr/>
        <p:txBody>
          <a:bodyPr/>
          <a:lstStyle>
            <a:extLst/>
          </a:lstStyle>
          <a:p>
            <a:fld id="{9F52BF76-EA39-46D9-8FC9-485381F8A2AA}"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ED3443A-3C94-4BDB-841B-B62B4FFBFCF6}" type="datetimeFigureOut">
              <a:rPr lang="en-US" smtClean="0"/>
              <a:pPr/>
              <a:t>5/4/2010</a:t>
            </a:fld>
            <a:endParaRPr lang="en-AU"/>
          </a:p>
        </p:txBody>
      </p:sp>
      <p:sp>
        <p:nvSpPr>
          <p:cNvPr id="5" name="Footer Placeholder 4"/>
          <p:cNvSpPr>
            <a:spLocks noGrp="1"/>
          </p:cNvSpPr>
          <p:nvPr>
            <p:ph type="ftr" sz="quarter" idx="11"/>
          </p:nvPr>
        </p:nvSpPr>
        <p:spPr/>
        <p:txBody>
          <a:bodyPr/>
          <a:lstStyle>
            <a:extLst/>
          </a:lstStyle>
          <a:p>
            <a:endParaRPr lang="en-AU"/>
          </a:p>
        </p:txBody>
      </p:sp>
      <p:sp>
        <p:nvSpPr>
          <p:cNvPr id="6" name="Slide Number Placeholder 5"/>
          <p:cNvSpPr>
            <a:spLocks noGrp="1"/>
          </p:cNvSpPr>
          <p:nvPr>
            <p:ph type="sldNum" sz="quarter" idx="12"/>
          </p:nvPr>
        </p:nvSpPr>
        <p:spPr/>
        <p:txBody>
          <a:bodyPr/>
          <a:lstStyle>
            <a:extLst/>
          </a:lstStyle>
          <a:p>
            <a:fld id="{9F52BF76-EA39-46D9-8FC9-485381F8A2AA}"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ED3443A-3C94-4BDB-841B-B62B4FFBFCF6}" type="datetimeFigureOut">
              <a:rPr lang="en-US" smtClean="0"/>
              <a:pPr/>
              <a:t>5/4/2010</a:t>
            </a:fld>
            <a:endParaRPr lang="en-AU"/>
          </a:p>
        </p:txBody>
      </p:sp>
      <p:sp>
        <p:nvSpPr>
          <p:cNvPr id="5" name="Footer Placeholder 4"/>
          <p:cNvSpPr>
            <a:spLocks noGrp="1"/>
          </p:cNvSpPr>
          <p:nvPr>
            <p:ph type="ftr" sz="quarter" idx="11"/>
          </p:nvPr>
        </p:nvSpPr>
        <p:spPr/>
        <p:txBody>
          <a:bodyPr/>
          <a:lstStyle>
            <a:extLst/>
          </a:lstStyle>
          <a:p>
            <a:endParaRPr lang="en-AU"/>
          </a:p>
        </p:txBody>
      </p:sp>
      <p:sp>
        <p:nvSpPr>
          <p:cNvPr id="6" name="Slide Number Placeholder 5"/>
          <p:cNvSpPr>
            <a:spLocks noGrp="1"/>
          </p:cNvSpPr>
          <p:nvPr>
            <p:ph type="sldNum" sz="quarter" idx="12"/>
          </p:nvPr>
        </p:nvSpPr>
        <p:spPr/>
        <p:txBody>
          <a:bodyPr/>
          <a:lstStyle>
            <a:extLst/>
          </a:lstStyle>
          <a:p>
            <a:fld id="{9F52BF76-EA39-46D9-8FC9-485381F8A2AA}" type="slidenum">
              <a:rPr lang="en-AU" smtClean="0"/>
              <a:pPr/>
              <a:t>‹#›</a:t>
            </a:fld>
            <a:endParaRPr lang="en-AU"/>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ED3443A-3C94-4BDB-841B-B62B4FFBFCF6}" type="datetimeFigureOut">
              <a:rPr lang="en-US" smtClean="0"/>
              <a:pPr/>
              <a:t>5/4/2010</a:t>
            </a:fld>
            <a:endParaRPr lang="en-AU"/>
          </a:p>
        </p:txBody>
      </p:sp>
      <p:sp>
        <p:nvSpPr>
          <p:cNvPr id="6" name="Footer Placeholder 5"/>
          <p:cNvSpPr>
            <a:spLocks noGrp="1"/>
          </p:cNvSpPr>
          <p:nvPr>
            <p:ph type="ftr" sz="quarter" idx="11"/>
          </p:nvPr>
        </p:nvSpPr>
        <p:spPr/>
        <p:txBody>
          <a:bodyPr/>
          <a:lstStyle>
            <a:extLst/>
          </a:lstStyle>
          <a:p>
            <a:endParaRPr lang="en-AU"/>
          </a:p>
        </p:txBody>
      </p:sp>
      <p:sp>
        <p:nvSpPr>
          <p:cNvPr id="7" name="Slide Number Placeholder 6"/>
          <p:cNvSpPr>
            <a:spLocks noGrp="1"/>
          </p:cNvSpPr>
          <p:nvPr>
            <p:ph type="sldNum" sz="quarter" idx="12"/>
          </p:nvPr>
        </p:nvSpPr>
        <p:spPr/>
        <p:txBody>
          <a:bodyPr/>
          <a:lstStyle>
            <a:extLst/>
          </a:lstStyle>
          <a:p>
            <a:fld id="{9F52BF76-EA39-46D9-8FC9-485381F8A2AA}"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ED3443A-3C94-4BDB-841B-B62B4FFBFCF6}" type="datetimeFigureOut">
              <a:rPr lang="en-US" smtClean="0"/>
              <a:pPr/>
              <a:t>5/4/2010</a:t>
            </a:fld>
            <a:endParaRPr lang="en-AU"/>
          </a:p>
        </p:txBody>
      </p:sp>
      <p:sp>
        <p:nvSpPr>
          <p:cNvPr id="8" name="Footer Placeholder 7"/>
          <p:cNvSpPr>
            <a:spLocks noGrp="1"/>
          </p:cNvSpPr>
          <p:nvPr>
            <p:ph type="ftr" sz="quarter" idx="11"/>
          </p:nvPr>
        </p:nvSpPr>
        <p:spPr/>
        <p:txBody>
          <a:bodyPr/>
          <a:lstStyle>
            <a:extLst/>
          </a:lstStyle>
          <a:p>
            <a:endParaRPr lang="en-AU"/>
          </a:p>
        </p:txBody>
      </p:sp>
      <p:sp>
        <p:nvSpPr>
          <p:cNvPr id="9" name="Slide Number Placeholder 8"/>
          <p:cNvSpPr>
            <a:spLocks noGrp="1"/>
          </p:cNvSpPr>
          <p:nvPr>
            <p:ph type="sldNum" sz="quarter" idx="12"/>
          </p:nvPr>
        </p:nvSpPr>
        <p:spPr/>
        <p:txBody>
          <a:bodyPr/>
          <a:lstStyle>
            <a:extLst/>
          </a:lstStyle>
          <a:p>
            <a:fld id="{9F52BF76-EA39-46D9-8FC9-485381F8A2AA}" type="slidenum">
              <a:rPr lang="en-AU" smtClean="0"/>
              <a:pPr/>
              <a:t>‹#›</a:t>
            </a:fld>
            <a:endParaRPr lang="en-AU"/>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9ED3443A-3C94-4BDB-841B-B62B4FFBFCF6}" type="datetimeFigureOut">
              <a:rPr lang="en-US" smtClean="0"/>
              <a:pPr/>
              <a:t>5/4/2010</a:t>
            </a:fld>
            <a:endParaRPr lang="en-AU"/>
          </a:p>
        </p:txBody>
      </p:sp>
      <p:sp>
        <p:nvSpPr>
          <p:cNvPr id="4" name="Footer Placeholder 3"/>
          <p:cNvSpPr>
            <a:spLocks noGrp="1"/>
          </p:cNvSpPr>
          <p:nvPr>
            <p:ph type="ftr" sz="quarter" idx="11"/>
          </p:nvPr>
        </p:nvSpPr>
        <p:spPr/>
        <p:txBody>
          <a:bodyPr/>
          <a:lstStyle>
            <a:extLst/>
          </a:lstStyle>
          <a:p>
            <a:endParaRPr lang="en-AU"/>
          </a:p>
        </p:txBody>
      </p:sp>
      <p:sp>
        <p:nvSpPr>
          <p:cNvPr id="5" name="Slide Number Placeholder 4"/>
          <p:cNvSpPr>
            <a:spLocks noGrp="1"/>
          </p:cNvSpPr>
          <p:nvPr>
            <p:ph type="sldNum" sz="quarter" idx="12"/>
          </p:nvPr>
        </p:nvSpPr>
        <p:spPr/>
        <p:txBody>
          <a:bodyPr/>
          <a:lstStyle>
            <a:extLst/>
          </a:lstStyle>
          <a:p>
            <a:fld id="{9F52BF76-EA39-46D9-8FC9-485381F8A2AA}"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ED3443A-3C94-4BDB-841B-B62B4FFBFCF6}" type="datetimeFigureOut">
              <a:rPr lang="en-US" smtClean="0"/>
              <a:pPr/>
              <a:t>5/4/2010</a:t>
            </a:fld>
            <a:endParaRPr lang="en-AU"/>
          </a:p>
        </p:txBody>
      </p:sp>
      <p:sp>
        <p:nvSpPr>
          <p:cNvPr id="3" name="Footer Placeholder 2"/>
          <p:cNvSpPr>
            <a:spLocks noGrp="1"/>
          </p:cNvSpPr>
          <p:nvPr>
            <p:ph type="ftr" sz="quarter" idx="11"/>
          </p:nvPr>
        </p:nvSpPr>
        <p:spPr/>
        <p:txBody>
          <a:bodyPr/>
          <a:lstStyle>
            <a:extLst/>
          </a:lstStyle>
          <a:p>
            <a:endParaRPr lang="en-AU"/>
          </a:p>
        </p:txBody>
      </p:sp>
      <p:sp>
        <p:nvSpPr>
          <p:cNvPr id="4" name="Slide Number Placeholder 3"/>
          <p:cNvSpPr>
            <a:spLocks noGrp="1"/>
          </p:cNvSpPr>
          <p:nvPr>
            <p:ph type="sldNum" sz="quarter" idx="12"/>
          </p:nvPr>
        </p:nvSpPr>
        <p:spPr/>
        <p:txBody>
          <a:bodyPr/>
          <a:lstStyle>
            <a:extLst/>
          </a:lstStyle>
          <a:p>
            <a:fld id="{9F52BF76-EA39-46D9-8FC9-485381F8A2AA}"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ED3443A-3C94-4BDB-841B-B62B4FFBFCF6}" type="datetimeFigureOut">
              <a:rPr lang="en-US" smtClean="0"/>
              <a:pPr/>
              <a:t>5/4/2010</a:t>
            </a:fld>
            <a:endParaRPr lang="en-AU"/>
          </a:p>
        </p:txBody>
      </p:sp>
      <p:sp>
        <p:nvSpPr>
          <p:cNvPr id="6" name="Footer Placeholder 5"/>
          <p:cNvSpPr>
            <a:spLocks noGrp="1"/>
          </p:cNvSpPr>
          <p:nvPr>
            <p:ph type="ftr" sz="quarter" idx="11"/>
          </p:nvPr>
        </p:nvSpPr>
        <p:spPr/>
        <p:txBody>
          <a:bodyPr/>
          <a:lstStyle>
            <a:extLst/>
          </a:lstStyle>
          <a:p>
            <a:endParaRPr lang="en-AU"/>
          </a:p>
        </p:txBody>
      </p:sp>
      <p:sp>
        <p:nvSpPr>
          <p:cNvPr id="7" name="Slide Number Placeholder 6"/>
          <p:cNvSpPr>
            <a:spLocks noGrp="1"/>
          </p:cNvSpPr>
          <p:nvPr>
            <p:ph type="sldNum" sz="quarter" idx="12"/>
          </p:nvPr>
        </p:nvSpPr>
        <p:spPr/>
        <p:txBody>
          <a:bodyPr/>
          <a:lstStyle>
            <a:extLst/>
          </a:lstStyle>
          <a:p>
            <a:fld id="{9F52BF76-EA39-46D9-8FC9-485381F8A2AA}"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9ED3443A-3C94-4BDB-841B-B62B4FFBFCF6}" type="datetimeFigureOut">
              <a:rPr lang="en-US" smtClean="0"/>
              <a:pPr/>
              <a:t>5/4/2010</a:t>
            </a:fld>
            <a:endParaRPr lang="en-AU"/>
          </a:p>
        </p:txBody>
      </p:sp>
      <p:sp>
        <p:nvSpPr>
          <p:cNvPr id="6" name="Footer Placeholder 5"/>
          <p:cNvSpPr>
            <a:spLocks noGrp="1"/>
          </p:cNvSpPr>
          <p:nvPr>
            <p:ph type="ftr" sz="quarter" idx="11"/>
          </p:nvPr>
        </p:nvSpPr>
        <p:spPr>
          <a:xfrm>
            <a:off x="914400" y="55499"/>
            <a:ext cx="5562600" cy="365125"/>
          </a:xfrm>
        </p:spPr>
        <p:txBody>
          <a:bodyPr/>
          <a:lstStyle>
            <a:extLst/>
          </a:lstStyle>
          <a:p>
            <a:endParaRPr lang="en-AU"/>
          </a:p>
        </p:txBody>
      </p:sp>
      <p:sp>
        <p:nvSpPr>
          <p:cNvPr id="7" name="Slide Number Placeholder 6"/>
          <p:cNvSpPr>
            <a:spLocks noGrp="1"/>
          </p:cNvSpPr>
          <p:nvPr>
            <p:ph type="sldNum" sz="quarter" idx="12"/>
          </p:nvPr>
        </p:nvSpPr>
        <p:spPr>
          <a:xfrm>
            <a:off x="8610600" y="55499"/>
            <a:ext cx="457200" cy="365125"/>
          </a:xfrm>
        </p:spPr>
        <p:txBody>
          <a:bodyPr/>
          <a:lstStyle>
            <a:extLst/>
          </a:lstStyle>
          <a:p>
            <a:fld id="{9F52BF76-EA39-46D9-8FC9-485381F8A2AA}"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9ED3443A-3C94-4BDB-841B-B62B4FFBFCF6}" type="datetimeFigureOut">
              <a:rPr lang="en-US" smtClean="0"/>
              <a:pPr/>
              <a:t>5/4/2010</a:t>
            </a:fld>
            <a:endParaRPr lang="en-AU"/>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AU"/>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9F52BF76-EA39-46D9-8FC9-485381F8A2AA}" type="slidenum">
              <a:rPr lang="en-AU" smtClean="0"/>
              <a:pPr/>
              <a:t>‹#›</a:t>
            </a:fld>
            <a:endParaRPr lang="en-AU"/>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images.google.com/hosted/life/f?q=duma+1917&amp;prev=/images?q=duma+1917&amp;um=1&amp;hl=en&amp;tbs=isch:1&amp;imgurl=16eaa68e7efc01eb"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vickersmg.com/images/Vickers_Russia_WWI.jpg"/>
          <p:cNvPicPr>
            <a:picLocks noChangeAspect="1" noChangeArrowheads="1"/>
          </p:cNvPicPr>
          <p:nvPr/>
        </p:nvPicPr>
        <p:blipFill>
          <a:blip r:embed="rId2" cstate="print">
            <a:grayscl/>
            <a:lum contrast="40000"/>
          </a:blip>
          <a:srcRect/>
          <a:stretch>
            <a:fillRect/>
          </a:stretch>
        </p:blipFill>
        <p:spPr bwMode="auto">
          <a:xfrm>
            <a:off x="-32" y="-136526"/>
            <a:ext cx="9144032" cy="6994526"/>
          </a:xfrm>
          <a:prstGeom prst="rect">
            <a:avLst/>
          </a:prstGeom>
          <a:noFill/>
        </p:spPr>
      </p:pic>
      <p:sp>
        <p:nvSpPr>
          <p:cNvPr id="2" name="Title 1"/>
          <p:cNvSpPr>
            <a:spLocks noGrp="1"/>
          </p:cNvSpPr>
          <p:nvPr>
            <p:ph type="ctrTitle"/>
          </p:nvPr>
        </p:nvSpPr>
        <p:spPr>
          <a:xfrm>
            <a:off x="457200" y="5343532"/>
            <a:ext cx="8258204" cy="1228740"/>
          </a:xfrm>
        </p:spPr>
        <p:txBody>
          <a:bodyPr/>
          <a:lstStyle/>
          <a:p>
            <a:r>
              <a:rPr lang="en-AU" sz="4800" dirty="0" smtClean="0">
                <a:solidFill>
                  <a:srgbClr val="C00000"/>
                </a:solidFill>
                <a:effectLst>
                  <a:outerShdw blurRad="38100" dist="38100" dir="2700000" algn="tl">
                    <a:srgbClr val="000000">
                      <a:alpha val="43137"/>
                    </a:srgbClr>
                  </a:outerShdw>
                  <a:reflection blurRad="12700" stA="34000" endA="740" endPos="53000" dir="5400000" sy="-100000" algn="bl" rotWithShape="0"/>
                </a:effectLst>
              </a:rPr>
              <a:t>The Tsar and The first World War </a:t>
            </a:r>
            <a:endParaRPr lang="en-AU" sz="4800" dirty="0">
              <a:solidFill>
                <a:srgbClr val="C00000"/>
              </a:solidFill>
              <a:effectLst>
                <a:outerShdw blurRad="38100" dist="38100" dir="2700000" algn="tl">
                  <a:srgbClr val="000000">
                    <a:alpha val="43137"/>
                  </a:srgbClr>
                </a:outerShdw>
                <a:reflection blurRad="12700" stA="34000" endA="740" endPos="53000" dir="5400000" sy="-100000" algn="bl" rotWithShape="0"/>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Military Situation</a:t>
            </a:r>
            <a:endParaRPr lang="en-AU" dirty="0"/>
          </a:p>
        </p:txBody>
      </p:sp>
      <p:sp>
        <p:nvSpPr>
          <p:cNvPr id="5" name="Content Placeholder 4"/>
          <p:cNvSpPr>
            <a:spLocks noGrp="1"/>
          </p:cNvSpPr>
          <p:nvPr>
            <p:ph sz="half" idx="1"/>
          </p:nvPr>
        </p:nvSpPr>
        <p:spPr>
          <a:xfrm>
            <a:off x="464344" y="1770501"/>
            <a:ext cx="4038600" cy="4873209"/>
          </a:xfrm>
        </p:spPr>
        <p:txBody>
          <a:bodyPr>
            <a:normAutofit fontScale="77500" lnSpcReduction="20000"/>
          </a:bodyPr>
          <a:lstStyle/>
          <a:p>
            <a:pPr>
              <a:lnSpc>
                <a:spcPct val="150000"/>
              </a:lnSpc>
            </a:pPr>
            <a:endParaRPr lang="en-AU" sz="1800" dirty="0" smtClean="0"/>
          </a:p>
          <a:p>
            <a:pPr>
              <a:lnSpc>
                <a:spcPct val="150000"/>
              </a:lnSpc>
            </a:pPr>
            <a:r>
              <a:rPr lang="en-AU" sz="2100" dirty="0" smtClean="0">
                <a:solidFill>
                  <a:schemeClr val="accent1">
                    <a:lumMod val="75000"/>
                  </a:schemeClr>
                </a:solidFill>
              </a:rPr>
              <a:t>Low</a:t>
            </a:r>
            <a:r>
              <a:rPr lang="en-AU" sz="2100" dirty="0" smtClean="0"/>
              <a:t> </a:t>
            </a:r>
            <a:r>
              <a:rPr lang="en-AU" sz="2100" dirty="0" smtClean="0">
                <a:solidFill>
                  <a:schemeClr val="accent1">
                    <a:lumMod val="75000"/>
                  </a:schemeClr>
                </a:solidFill>
              </a:rPr>
              <a:t>morale</a:t>
            </a:r>
            <a:r>
              <a:rPr lang="en-AU" sz="2100" dirty="0" smtClean="0"/>
              <a:t> of soldiers and citizens</a:t>
            </a:r>
          </a:p>
          <a:p>
            <a:pPr>
              <a:lnSpc>
                <a:spcPct val="150000"/>
              </a:lnSpc>
              <a:buNone/>
            </a:pPr>
            <a:endParaRPr lang="en-AU" sz="2300" dirty="0" smtClean="0"/>
          </a:p>
          <a:p>
            <a:pPr>
              <a:lnSpc>
                <a:spcPct val="150000"/>
              </a:lnSpc>
            </a:pPr>
            <a:r>
              <a:rPr lang="en-AU" sz="2100" dirty="0" smtClean="0"/>
              <a:t>Military report in Christian: </a:t>
            </a:r>
          </a:p>
          <a:p>
            <a:pPr lvl="1">
              <a:lnSpc>
                <a:spcPct val="150000"/>
              </a:lnSpc>
              <a:buNone/>
            </a:pPr>
            <a:r>
              <a:rPr lang="en-AU" sz="900" dirty="0" smtClean="0"/>
              <a:t>	</a:t>
            </a:r>
          </a:p>
          <a:p>
            <a:pPr lvl="1">
              <a:lnSpc>
                <a:spcPct val="150000"/>
              </a:lnSpc>
              <a:buNone/>
            </a:pPr>
            <a:r>
              <a:rPr lang="en-AU" sz="2100" dirty="0" smtClean="0"/>
              <a:t>	“</a:t>
            </a:r>
            <a:r>
              <a:rPr lang="en-AU" sz="2100" i="1" dirty="0" smtClean="0"/>
              <a:t>The officers not infrequently even </a:t>
            </a:r>
            <a:r>
              <a:rPr lang="en-AU" sz="2100" i="1" dirty="0" smtClean="0">
                <a:solidFill>
                  <a:schemeClr val="accent1">
                    <a:lumMod val="75000"/>
                  </a:schemeClr>
                </a:solidFill>
              </a:rPr>
              <a:t>refused</a:t>
            </a:r>
            <a:r>
              <a:rPr lang="en-AU" sz="2100" i="1" dirty="0" smtClean="0"/>
              <a:t> to lead their units against the enemy because they are afraid of being </a:t>
            </a:r>
            <a:r>
              <a:rPr lang="en-AU" sz="2100" i="1" dirty="0" smtClean="0">
                <a:solidFill>
                  <a:schemeClr val="accent1">
                    <a:lumMod val="75000"/>
                  </a:schemeClr>
                </a:solidFill>
              </a:rPr>
              <a:t>killed by their own men</a:t>
            </a:r>
            <a:r>
              <a:rPr lang="en-AU" sz="2100" dirty="0" smtClean="0"/>
              <a:t>”</a:t>
            </a:r>
          </a:p>
          <a:p>
            <a:pPr>
              <a:lnSpc>
                <a:spcPct val="150000"/>
              </a:lnSpc>
              <a:buNone/>
            </a:pPr>
            <a:endParaRPr lang="en-AU" sz="2300" dirty="0" smtClean="0"/>
          </a:p>
          <a:p>
            <a:pPr>
              <a:lnSpc>
                <a:spcPct val="150000"/>
              </a:lnSpc>
            </a:pPr>
            <a:r>
              <a:rPr lang="en-AU" sz="2100" dirty="0" smtClean="0"/>
              <a:t>In an attempt to </a:t>
            </a:r>
            <a:r>
              <a:rPr lang="en-AU" sz="2100" dirty="0" smtClean="0">
                <a:solidFill>
                  <a:schemeClr val="accent1">
                    <a:lumMod val="75000"/>
                  </a:schemeClr>
                </a:solidFill>
              </a:rPr>
              <a:t>boost</a:t>
            </a:r>
            <a:r>
              <a:rPr lang="en-AU" sz="2100" dirty="0" smtClean="0"/>
              <a:t> the military morale and regain the people’s confidence...</a:t>
            </a:r>
          </a:p>
          <a:p>
            <a:pPr>
              <a:lnSpc>
                <a:spcPct val="150000"/>
              </a:lnSpc>
              <a:buNone/>
            </a:pPr>
            <a:endParaRPr lang="en-AU" sz="1800" dirty="0"/>
          </a:p>
        </p:txBody>
      </p:sp>
      <p:pic>
        <p:nvPicPr>
          <p:cNvPr id="39938" name="Picture 2" descr="http://3.bp.blogspot.com/_LoPTdkHrjjk/So6us-MrnMI/AAAAAAAAEw4/QdCfj9Dm-QI/s400/russian-front-second-world-war-06.jpg"/>
          <p:cNvPicPr>
            <a:picLocks noChangeAspect="1" noChangeArrowheads="1"/>
          </p:cNvPicPr>
          <p:nvPr/>
        </p:nvPicPr>
        <p:blipFill>
          <a:blip r:embed="rId2" cstate="print"/>
          <a:srcRect/>
          <a:stretch>
            <a:fillRect/>
          </a:stretch>
        </p:blipFill>
        <p:spPr bwMode="auto">
          <a:xfrm>
            <a:off x="4714876" y="2143116"/>
            <a:ext cx="3810000" cy="392909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Military Situation</a:t>
            </a:r>
            <a:endParaRPr lang="en-AU" dirty="0"/>
          </a:p>
        </p:txBody>
      </p:sp>
      <p:sp>
        <p:nvSpPr>
          <p:cNvPr id="5" name="Content Placeholder 4"/>
          <p:cNvSpPr>
            <a:spLocks noGrp="1"/>
          </p:cNvSpPr>
          <p:nvPr>
            <p:ph sz="half" idx="1"/>
          </p:nvPr>
        </p:nvSpPr>
        <p:spPr>
          <a:xfrm>
            <a:off x="428596" y="1841939"/>
            <a:ext cx="4038600" cy="4873209"/>
          </a:xfrm>
        </p:spPr>
        <p:txBody>
          <a:bodyPr>
            <a:normAutofit/>
          </a:bodyPr>
          <a:lstStyle/>
          <a:p>
            <a:pPr>
              <a:lnSpc>
                <a:spcPct val="150000"/>
              </a:lnSpc>
            </a:pPr>
            <a:endParaRPr lang="en-AU" sz="1100" dirty="0" smtClean="0"/>
          </a:p>
          <a:p>
            <a:pPr>
              <a:lnSpc>
                <a:spcPct val="150000"/>
              </a:lnSpc>
            </a:pPr>
            <a:r>
              <a:rPr lang="en-AU" sz="1800" dirty="0" smtClean="0"/>
              <a:t>Tsar Nicholas II </a:t>
            </a:r>
            <a:r>
              <a:rPr lang="en-AU" sz="1800" dirty="0" smtClean="0">
                <a:solidFill>
                  <a:schemeClr val="accent1">
                    <a:lumMod val="75000"/>
                  </a:schemeClr>
                </a:solidFill>
              </a:rPr>
              <a:t>took over military command </a:t>
            </a:r>
            <a:r>
              <a:rPr lang="en-AU" sz="1800" dirty="0" smtClean="0"/>
              <a:t>of the Russian forces</a:t>
            </a:r>
          </a:p>
          <a:p>
            <a:pPr>
              <a:lnSpc>
                <a:spcPct val="150000"/>
              </a:lnSpc>
            </a:pPr>
            <a:endParaRPr lang="en-AU" sz="1800" dirty="0" smtClean="0"/>
          </a:p>
          <a:p>
            <a:pPr>
              <a:lnSpc>
                <a:spcPct val="150000"/>
              </a:lnSpc>
            </a:pPr>
            <a:r>
              <a:rPr lang="en-AU" sz="1800" i="1" dirty="0" smtClean="0"/>
              <a:t>“Once war had been declared, the Tsar had been wholly committed to it” </a:t>
            </a:r>
            <a:r>
              <a:rPr lang="en-AU" sz="1800" dirty="0" smtClean="0"/>
              <a:t>	                    	</a:t>
            </a:r>
            <a:r>
              <a:rPr lang="en-AU" sz="1400" dirty="0" smtClean="0"/>
              <a:t>- Lynch</a:t>
            </a:r>
            <a:endParaRPr lang="en-AU" sz="1400" i="1" dirty="0" smtClean="0"/>
          </a:p>
          <a:p>
            <a:pPr>
              <a:lnSpc>
                <a:spcPct val="150000"/>
              </a:lnSpc>
              <a:buNone/>
            </a:pPr>
            <a:r>
              <a:rPr lang="en-AU" sz="1800" dirty="0" smtClean="0"/>
              <a:t>	</a:t>
            </a:r>
            <a:endParaRPr lang="en-AU" sz="1400" dirty="0" smtClean="0"/>
          </a:p>
          <a:p>
            <a:pPr>
              <a:lnSpc>
                <a:spcPct val="150000"/>
              </a:lnSpc>
            </a:pPr>
            <a:r>
              <a:rPr lang="en-AU" sz="1800" dirty="0" smtClean="0"/>
              <a:t>Unfortunately, he then became </a:t>
            </a:r>
            <a:r>
              <a:rPr lang="en-AU" sz="1800" dirty="0" smtClean="0">
                <a:solidFill>
                  <a:schemeClr val="accent1">
                    <a:lumMod val="75000"/>
                  </a:schemeClr>
                </a:solidFill>
              </a:rPr>
              <a:t>responsible</a:t>
            </a:r>
            <a:r>
              <a:rPr lang="en-AU" sz="1800" dirty="0" smtClean="0"/>
              <a:t> for the war</a:t>
            </a:r>
          </a:p>
          <a:p>
            <a:pPr>
              <a:lnSpc>
                <a:spcPct val="150000"/>
              </a:lnSpc>
            </a:pPr>
            <a:endParaRPr lang="en-AU" sz="1800" dirty="0"/>
          </a:p>
        </p:txBody>
      </p:sp>
      <p:pic>
        <p:nvPicPr>
          <p:cNvPr id="9" name="Picture 3"/>
          <p:cNvPicPr>
            <a:picLocks noGrp="1" noChangeAspect="1" noChangeArrowheads="1"/>
          </p:cNvPicPr>
          <p:nvPr>
            <p:ph sz="half" idx="2"/>
          </p:nvPr>
        </p:nvPicPr>
        <p:blipFill>
          <a:blip r:embed="rId2" cstate="print"/>
          <a:srcRect/>
          <a:stretch>
            <a:fillRect/>
          </a:stretch>
        </p:blipFill>
        <p:spPr bwMode="auto">
          <a:xfrm>
            <a:off x="5008563" y="1828006"/>
            <a:ext cx="3333750" cy="4410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Military Situation</a:t>
            </a:r>
            <a:endParaRPr lang="en-AU" dirty="0"/>
          </a:p>
        </p:txBody>
      </p:sp>
      <p:sp>
        <p:nvSpPr>
          <p:cNvPr id="5" name="Content Placeholder 4"/>
          <p:cNvSpPr>
            <a:spLocks noGrp="1"/>
          </p:cNvSpPr>
          <p:nvPr>
            <p:ph sz="half" idx="1"/>
          </p:nvPr>
        </p:nvSpPr>
        <p:spPr>
          <a:xfrm>
            <a:off x="428596" y="1841939"/>
            <a:ext cx="4038600" cy="4873209"/>
          </a:xfrm>
        </p:spPr>
        <p:txBody>
          <a:bodyPr>
            <a:normAutofit/>
          </a:bodyPr>
          <a:lstStyle/>
          <a:p>
            <a:pPr>
              <a:lnSpc>
                <a:spcPct val="150000"/>
              </a:lnSpc>
            </a:pPr>
            <a:endParaRPr lang="en-AU" sz="1700" dirty="0" smtClean="0"/>
          </a:p>
          <a:p>
            <a:pPr>
              <a:lnSpc>
                <a:spcPct val="150000"/>
              </a:lnSpc>
            </a:pPr>
            <a:r>
              <a:rPr lang="en-AU" sz="1800" dirty="0" smtClean="0"/>
              <a:t>Eventually, the war itself led to the </a:t>
            </a:r>
            <a:r>
              <a:rPr lang="en-AU" sz="1800" dirty="0" smtClean="0">
                <a:solidFill>
                  <a:schemeClr val="accent1">
                    <a:lumMod val="75000"/>
                  </a:schemeClr>
                </a:solidFill>
              </a:rPr>
              <a:t>mass dissent </a:t>
            </a:r>
            <a:r>
              <a:rPr lang="en-AU" sz="1800" dirty="0" smtClean="0"/>
              <a:t>that caused the 1917 Revolution</a:t>
            </a:r>
          </a:p>
          <a:p>
            <a:pPr>
              <a:lnSpc>
                <a:spcPct val="150000"/>
              </a:lnSpc>
            </a:pPr>
            <a:endParaRPr lang="en-AU" sz="1800" dirty="0" smtClean="0"/>
          </a:p>
          <a:p>
            <a:pPr>
              <a:lnSpc>
                <a:spcPct val="150000"/>
              </a:lnSpc>
            </a:pPr>
            <a:r>
              <a:rPr lang="en-AU" sz="1800" dirty="0" smtClean="0"/>
              <a:t>By 1917  		</a:t>
            </a:r>
            <a:endParaRPr lang="en-AU" sz="600" dirty="0" smtClean="0"/>
          </a:p>
          <a:p>
            <a:pPr lvl="1">
              <a:lnSpc>
                <a:spcPct val="150000"/>
              </a:lnSpc>
            </a:pPr>
            <a:r>
              <a:rPr lang="en-AU" sz="1600" dirty="0" smtClean="0"/>
              <a:t>1.7 million dead</a:t>
            </a:r>
          </a:p>
          <a:p>
            <a:pPr lvl="1">
              <a:lnSpc>
                <a:spcPct val="150000"/>
              </a:lnSpc>
            </a:pPr>
            <a:r>
              <a:rPr lang="en-AU" sz="1600" dirty="0" smtClean="0"/>
              <a:t>8 million wounded</a:t>
            </a:r>
          </a:p>
          <a:p>
            <a:pPr lvl="1">
              <a:lnSpc>
                <a:spcPct val="150000"/>
              </a:lnSpc>
            </a:pPr>
            <a:r>
              <a:rPr lang="en-AU" sz="1600" dirty="0" smtClean="0"/>
              <a:t>2.5 million taken prisoner</a:t>
            </a:r>
            <a:r>
              <a:rPr lang="en-AU" sz="1800" dirty="0" smtClean="0"/>
              <a:t>			                </a:t>
            </a:r>
            <a:r>
              <a:rPr lang="en-AU" sz="1600" dirty="0" smtClean="0"/>
              <a:t>(Christian)</a:t>
            </a:r>
            <a:endParaRPr lang="en-AU" sz="2000" dirty="0" smtClean="0"/>
          </a:p>
          <a:p>
            <a:pPr lvl="1">
              <a:lnSpc>
                <a:spcPct val="150000"/>
              </a:lnSpc>
              <a:buNone/>
            </a:pPr>
            <a:endParaRPr lang="en-AU" sz="1600" dirty="0" smtClean="0"/>
          </a:p>
        </p:txBody>
      </p:sp>
      <p:pic>
        <p:nvPicPr>
          <p:cNvPr id="21506" name="Picture 2" descr="http://www.avikatz.net/books/lit/covers/tsar.jpg"/>
          <p:cNvPicPr>
            <a:picLocks noChangeAspect="1" noChangeArrowheads="1"/>
          </p:cNvPicPr>
          <p:nvPr/>
        </p:nvPicPr>
        <p:blipFill>
          <a:blip r:embed="rId2" cstate="print"/>
          <a:srcRect l="21094" r="10937"/>
          <a:stretch>
            <a:fillRect/>
          </a:stretch>
        </p:blipFill>
        <p:spPr bwMode="auto">
          <a:xfrm>
            <a:off x="5000628" y="2047896"/>
            <a:ext cx="3643338" cy="43815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Military Situation</a:t>
            </a:r>
            <a:endParaRPr lang="en-AU" dirty="0"/>
          </a:p>
        </p:txBody>
      </p:sp>
      <p:sp>
        <p:nvSpPr>
          <p:cNvPr id="5" name="Content Placeholder 4"/>
          <p:cNvSpPr>
            <a:spLocks noGrp="1"/>
          </p:cNvSpPr>
          <p:nvPr>
            <p:ph sz="half" idx="1"/>
          </p:nvPr>
        </p:nvSpPr>
        <p:spPr>
          <a:xfrm>
            <a:off x="428596" y="1841939"/>
            <a:ext cx="4038600" cy="4873209"/>
          </a:xfrm>
        </p:spPr>
        <p:txBody>
          <a:bodyPr>
            <a:normAutofit/>
          </a:bodyPr>
          <a:lstStyle/>
          <a:p>
            <a:pPr>
              <a:lnSpc>
                <a:spcPct val="150000"/>
              </a:lnSpc>
            </a:pPr>
            <a:endParaRPr lang="en-AU" sz="2400" dirty="0" smtClean="0"/>
          </a:p>
          <a:p>
            <a:pPr>
              <a:lnSpc>
                <a:spcPct val="150000"/>
              </a:lnSpc>
            </a:pPr>
            <a:r>
              <a:rPr lang="en-AU" sz="1800" dirty="0" smtClean="0"/>
              <a:t>“</a:t>
            </a:r>
            <a:r>
              <a:rPr lang="en-AU" sz="1800" i="1" dirty="0" smtClean="0"/>
              <a:t>The enthusiasm and high morale of August 1914 had turned into </a:t>
            </a:r>
            <a:r>
              <a:rPr lang="en-AU" sz="1800" i="1" dirty="0" smtClean="0">
                <a:solidFill>
                  <a:schemeClr val="accent1">
                    <a:lumMod val="75000"/>
                  </a:schemeClr>
                </a:solidFill>
              </a:rPr>
              <a:t>pessimism</a:t>
            </a:r>
            <a:r>
              <a:rPr lang="en-AU" sz="1800" i="1" dirty="0" smtClean="0"/>
              <a:t> and </a:t>
            </a:r>
            <a:r>
              <a:rPr lang="en-AU" sz="1800" i="1" dirty="0" smtClean="0">
                <a:solidFill>
                  <a:schemeClr val="accent1">
                    <a:lumMod val="75000"/>
                  </a:schemeClr>
                </a:solidFill>
              </a:rPr>
              <a:t>defeatism</a:t>
            </a:r>
            <a:r>
              <a:rPr lang="en-AU" sz="1800" dirty="0" smtClean="0"/>
              <a:t>”</a:t>
            </a:r>
          </a:p>
          <a:p>
            <a:pPr>
              <a:lnSpc>
                <a:spcPct val="150000"/>
              </a:lnSpc>
            </a:pPr>
            <a:endParaRPr lang="en-AU" dirty="0" smtClean="0"/>
          </a:p>
          <a:p>
            <a:pPr>
              <a:lnSpc>
                <a:spcPct val="150000"/>
              </a:lnSpc>
            </a:pPr>
            <a:r>
              <a:rPr lang="en-AU" sz="1800" i="1" dirty="0" smtClean="0"/>
              <a:t>“The war would prove to be the </a:t>
            </a:r>
            <a:r>
              <a:rPr lang="en-AU" sz="1800" i="1" dirty="0" smtClean="0">
                <a:solidFill>
                  <a:schemeClr val="accent1">
                    <a:lumMod val="75000"/>
                  </a:schemeClr>
                </a:solidFill>
              </a:rPr>
              <a:t>undoing</a:t>
            </a:r>
            <a:r>
              <a:rPr lang="en-AU" sz="1800" i="1" dirty="0" smtClean="0"/>
              <a:t> of Tsardom”</a:t>
            </a:r>
          </a:p>
          <a:p>
            <a:pPr>
              <a:lnSpc>
                <a:spcPct val="150000"/>
              </a:lnSpc>
              <a:buNone/>
            </a:pPr>
            <a:r>
              <a:rPr lang="en-AU" sz="800" dirty="0" smtClean="0"/>
              <a:t>	</a:t>
            </a:r>
            <a:endParaRPr lang="en-AU" sz="200" dirty="0" smtClean="0"/>
          </a:p>
          <a:p>
            <a:pPr>
              <a:lnSpc>
                <a:spcPct val="150000"/>
              </a:lnSpc>
              <a:buNone/>
            </a:pPr>
            <a:r>
              <a:rPr lang="en-AU" sz="1800" dirty="0" smtClean="0"/>
              <a:t> 			                  - Lynch</a:t>
            </a:r>
          </a:p>
          <a:p>
            <a:pPr>
              <a:lnSpc>
                <a:spcPct val="150000"/>
              </a:lnSpc>
            </a:pPr>
            <a:endParaRPr lang="en-AU" sz="1800" dirty="0"/>
          </a:p>
        </p:txBody>
      </p:sp>
      <p:pic>
        <p:nvPicPr>
          <p:cNvPr id="6146" name="Picture 2" descr="Demotivator-DEFEATISM.jpg Demotivator - &quot;DEFEATISM&quot; image by RussianRocket1991"/>
          <p:cNvPicPr>
            <a:picLocks noChangeAspect="1" noChangeArrowheads="1"/>
          </p:cNvPicPr>
          <p:nvPr/>
        </p:nvPicPr>
        <p:blipFill>
          <a:blip r:embed="rId2" cstate="print"/>
          <a:srcRect/>
          <a:stretch>
            <a:fillRect/>
          </a:stretch>
        </p:blipFill>
        <p:spPr bwMode="auto">
          <a:xfrm>
            <a:off x="5000628" y="1643050"/>
            <a:ext cx="3500462" cy="4933017"/>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Economic Situation</a:t>
            </a:r>
            <a:endParaRPr lang="en-AU" dirty="0"/>
          </a:p>
        </p:txBody>
      </p:sp>
      <p:sp>
        <p:nvSpPr>
          <p:cNvPr id="5" name="Content Placeholder 4"/>
          <p:cNvSpPr>
            <a:spLocks noGrp="1"/>
          </p:cNvSpPr>
          <p:nvPr>
            <p:ph sz="half" idx="1"/>
          </p:nvPr>
        </p:nvSpPr>
        <p:spPr/>
        <p:txBody>
          <a:bodyPr>
            <a:normAutofit/>
          </a:bodyPr>
          <a:lstStyle/>
          <a:p>
            <a:pPr>
              <a:lnSpc>
                <a:spcPct val="150000"/>
              </a:lnSpc>
            </a:pPr>
            <a:r>
              <a:rPr lang="en-AU" sz="1800" dirty="0" smtClean="0"/>
              <a:t>Russia was in a </a:t>
            </a:r>
            <a:r>
              <a:rPr lang="en-AU" sz="1800" dirty="0" smtClean="0">
                <a:solidFill>
                  <a:schemeClr val="accent1">
                    <a:lumMod val="75000"/>
                  </a:schemeClr>
                </a:solidFill>
              </a:rPr>
              <a:t>good</a:t>
            </a:r>
            <a:r>
              <a:rPr lang="en-AU" sz="1800" dirty="0" smtClean="0"/>
              <a:t> position in the </a:t>
            </a:r>
            <a:r>
              <a:rPr lang="en-AU" sz="1800" dirty="0" smtClean="0">
                <a:solidFill>
                  <a:schemeClr val="accent1">
                    <a:lumMod val="75000"/>
                  </a:schemeClr>
                </a:solidFill>
              </a:rPr>
              <a:t>beginning</a:t>
            </a:r>
            <a:r>
              <a:rPr lang="en-AU" sz="1800" dirty="0" smtClean="0"/>
              <a:t> of the war</a:t>
            </a:r>
          </a:p>
          <a:p>
            <a:pPr lvl="1">
              <a:lnSpc>
                <a:spcPct val="150000"/>
              </a:lnSpc>
            </a:pPr>
            <a:r>
              <a:rPr lang="en-AU" sz="1400" dirty="0" smtClean="0"/>
              <a:t>Had the most </a:t>
            </a:r>
            <a:r>
              <a:rPr lang="en-AU" sz="1400" dirty="0" smtClean="0">
                <a:solidFill>
                  <a:srgbClr val="FFC000"/>
                </a:solidFill>
              </a:rPr>
              <a:t>gold reserves </a:t>
            </a:r>
            <a:r>
              <a:rPr lang="en-AU" sz="1400" dirty="0" smtClean="0"/>
              <a:t>out of any nation</a:t>
            </a:r>
            <a:endParaRPr lang="en-AU" sz="1400" dirty="0" smtClean="0"/>
          </a:p>
          <a:p>
            <a:pPr>
              <a:lnSpc>
                <a:spcPct val="150000"/>
              </a:lnSpc>
            </a:pPr>
            <a:endParaRPr lang="en-AU" sz="1800" dirty="0" smtClean="0"/>
          </a:p>
          <a:p>
            <a:pPr>
              <a:lnSpc>
                <a:spcPct val="150000"/>
              </a:lnSpc>
            </a:pPr>
            <a:r>
              <a:rPr lang="en-AU" sz="1800" dirty="0" smtClean="0"/>
              <a:t>But the </a:t>
            </a:r>
            <a:r>
              <a:rPr lang="en-AU" sz="1800" dirty="0" smtClean="0"/>
              <a:t>war caused many </a:t>
            </a:r>
            <a:r>
              <a:rPr lang="en-AU" sz="1800" dirty="0" smtClean="0">
                <a:solidFill>
                  <a:schemeClr val="accent1">
                    <a:lumMod val="75000"/>
                  </a:schemeClr>
                </a:solidFill>
              </a:rPr>
              <a:t>problems</a:t>
            </a:r>
            <a:r>
              <a:rPr lang="en-AU" sz="1800" dirty="0" smtClean="0"/>
              <a:t> for the Russian </a:t>
            </a:r>
            <a:r>
              <a:rPr lang="en-AU" sz="1800" dirty="0" smtClean="0"/>
              <a:t>economy</a:t>
            </a:r>
          </a:p>
          <a:p>
            <a:pPr>
              <a:lnSpc>
                <a:spcPct val="150000"/>
              </a:lnSpc>
            </a:pPr>
            <a:endParaRPr lang="en-AU" sz="1800" dirty="0" smtClean="0"/>
          </a:p>
          <a:p>
            <a:pPr>
              <a:lnSpc>
                <a:spcPct val="150000"/>
              </a:lnSpc>
            </a:pPr>
            <a:r>
              <a:rPr lang="en-AU" sz="1800" dirty="0" smtClean="0"/>
              <a:t>Between 1914-1917, the war cost Russia over </a:t>
            </a:r>
            <a:r>
              <a:rPr lang="en-AU" sz="1800" dirty="0" smtClean="0">
                <a:solidFill>
                  <a:schemeClr val="accent1">
                    <a:lumMod val="75000"/>
                  </a:schemeClr>
                </a:solidFill>
              </a:rPr>
              <a:t>1.5 billion roubles</a:t>
            </a:r>
            <a:endParaRPr lang="en-AU" sz="1400" dirty="0" smtClean="0">
              <a:solidFill>
                <a:schemeClr val="accent1">
                  <a:lumMod val="75000"/>
                </a:schemeClr>
              </a:solidFill>
            </a:endParaRPr>
          </a:p>
          <a:p>
            <a:pPr>
              <a:lnSpc>
                <a:spcPct val="150000"/>
              </a:lnSpc>
            </a:pPr>
            <a:endParaRPr lang="en-AU" sz="2400" dirty="0" smtClean="0"/>
          </a:p>
        </p:txBody>
      </p:sp>
      <p:pic>
        <p:nvPicPr>
          <p:cNvPr id="1026" name="Picture 2"/>
          <p:cNvPicPr>
            <a:picLocks noChangeAspect="1" noChangeArrowheads="1"/>
          </p:cNvPicPr>
          <p:nvPr/>
        </p:nvPicPr>
        <p:blipFill>
          <a:blip r:embed="rId2" cstate="print"/>
          <a:srcRect/>
          <a:stretch>
            <a:fillRect/>
          </a:stretch>
        </p:blipFill>
        <p:spPr bwMode="auto">
          <a:xfrm>
            <a:off x="4988528" y="2071678"/>
            <a:ext cx="3726876" cy="40005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Economic Situation</a:t>
            </a:r>
            <a:endParaRPr lang="en-AU" dirty="0"/>
          </a:p>
        </p:txBody>
      </p:sp>
      <p:sp>
        <p:nvSpPr>
          <p:cNvPr id="5" name="Content Placeholder 4"/>
          <p:cNvSpPr>
            <a:spLocks noGrp="1"/>
          </p:cNvSpPr>
          <p:nvPr>
            <p:ph sz="half" idx="1"/>
          </p:nvPr>
        </p:nvSpPr>
        <p:spPr/>
        <p:txBody>
          <a:bodyPr>
            <a:normAutofit/>
          </a:bodyPr>
          <a:lstStyle/>
          <a:p>
            <a:pPr>
              <a:lnSpc>
                <a:spcPct val="150000"/>
              </a:lnSpc>
            </a:pPr>
            <a:endParaRPr lang="en-AU" sz="2400" dirty="0" smtClean="0"/>
          </a:p>
          <a:p>
            <a:pPr>
              <a:lnSpc>
                <a:spcPct val="150000"/>
              </a:lnSpc>
            </a:pPr>
            <a:endParaRPr lang="en-AU" sz="2000" dirty="0" smtClean="0"/>
          </a:p>
          <a:p>
            <a:pPr>
              <a:lnSpc>
                <a:spcPct val="150000"/>
              </a:lnSpc>
            </a:pPr>
            <a:r>
              <a:rPr lang="en-AU" sz="1800" dirty="0" smtClean="0"/>
              <a:t>Led to an increase in </a:t>
            </a:r>
            <a:r>
              <a:rPr lang="en-AU" sz="1800" dirty="0" smtClean="0">
                <a:solidFill>
                  <a:schemeClr val="accent1">
                    <a:lumMod val="75000"/>
                  </a:schemeClr>
                </a:solidFill>
              </a:rPr>
              <a:t>wages</a:t>
            </a:r>
            <a:r>
              <a:rPr lang="en-AU" sz="1800" dirty="0" smtClean="0"/>
              <a:t>...</a:t>
            </a:r>
          </a:p>
          <a:p>
            <a:pPr>
              <a:lnSpc>
                <a:spcPct val="150000"/>
              </a:lnSpc>
            </a:pPr>
            <a:endParaRPr lang="en-AU" sz="3600" dirty="0" smtClean="0"/>
          </a:p>
          <a:p>
            <a:pPr>
              <a:lnSpc>
                <a:spcPct val="150000"/>
              </a:lnSpc>
            </a:pPr>
            <a:r>
              <a:rPr lang="en-AU" sz="1800" dirty="0" smtClean="0"/>
              <a:t>BUT: </a:t>
            </a:r>
            <a:r>
              <a:rPr lang="en-AU" sz="1800" dirty="0" smtClean="0">
                <a:solidFill>
                  <a:schemeClr val="accent1">
                    <a:lumMod val="75000"/>
                  </a:schemeClr>
                </a:solidFill>
              </a:rPr>
              <a:t>cost of living </a:t>
            </a:r>
            <a:r>
              <a:rPr lang="en-AU" sz="1800" dirty="0" smtClean="0"/>
              <a:t>increased to a greater extreme</a:t>
            </a:r>
            <a:endParaRPr lang="en-AU" sz="1800" dirty="0"/>
          </a:p>
        </p:txBody>
      </p:sp>
      <p:pic>
        <p:nvPicPr>
          <p:cNvPr id="38914" name="Picture 2" descr="http://mortgagesandloans.org/wp-content/uploads/2009/12/Cost-of-Living.jpg"/>
          <p:cNvPicPr>
            <a:picLocks noChangeAspect="1" noChangeArrowheads="1"/>
          </p:cNvPicPr>
          <p:nvPr/>
        </p:nvPicPr>
        <p:blipFill>
          <a:blip r:embed="rId2" cstate="print"/>
          <a:srcRect/>
          <a:stretch>
            <a:fillRect/>
          </a:stretch>
        </p:blipFill>
        <p:spPr bwMode="auto">
          <a:xfrm>
            <a:off x="4874857" y="2214554"/>
            <a:ext cx="3697671" cy="400052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Economic Situation</a:t>
            </a:r>
            <a:endParaRPr lang="en-AU" dirty="0"/>
          </a:p>
        </p:txBody>
      </p:sp>
      <p:sp>
        <p:nvSpPr>
          <p:cNvPr id="5" name="Content Placeholder 4"/>
          <p:cNvSpPr>
            <a:spLocks noGrp="1"/>
          </p:cNvSpPr>
          <p:nvPr>
            <p:ph sz="half" idx="1"/>
          </p:nvPr>
        </p:nvSpPr>
        <p:spPr/>
        <p:txBody>
          <a:bodyPr>
            <a:normAutofit/>
          </a:bodyPr>
          <a:lstStyle/>
          <a:p>
            <a:pPr>
              <a:lnSpc>
                <a:spcPct val="150000"/>
              </a:lnSpc>
            </a:pPr>
            <a:endParaRPr lang="en-AU" sz="900" dirty="0" smtClean="0"/>
          </a:p>
          <a:p>
            <a:pPr>
              <a:lnSpc>
                <a:spcPct val="150000"/>
              </a:lnSpc>
              <a:buNone/>
            </a:pPr>
            <a:r>
              <a:rPr lang="en-AU" sz="2400" dirty="0" smtClean="0"/>
              <a:t>Lynch</a:t>
            </a:r>
            <a:endParaRPr lang="en-AU" sz="1800" dirty="0" smtClean="0"/>
          </a:p>
          <a:p>
            <a:pPr>
              <a:lnSpc>
                <a:spcPct val="150000"/>
              </a:lnSpc>
            </a:pPr>
            <a:endParaRPr lang="en-AU" sz="1200" dirty="0" smtClean="0"/>
          </a:p>
          <a:p>
            <a:pPr>
              <a:lnSpc>
                <a:spcPct val="150000"/>
              </a:lnSpc>
            </a:pPr>
            <a:r>
              <a:rPr lang="en-AU" sz="1800" dirty="0" smtClean="0"/>
              <a:t>“</a:t>
            </a:r>
            <a:r>
              <a:rPr lang="en-AU" sz="1800" i="1" dirty="0" smtClean="0"/>
              <a:t>Three years of total war were to prove </a:t>
            </a:r>
            <a:r>
              <a:rPr lang="en-AU" sz="1800" i="1" dirty="0" smtClean="0">
                <a:solidFill>
                  <a:schemeClr val="accent1">
                    <a:lumMod val="75000"/>
                  </a:schemeClr>
                </a:solidFill>
              </a:rPr>
              <a:t>too great a strain </a:t>
            </a:r>
            <a:r>
              <a:rPr lang="en-AU" sz="1800" i="1" dirty="0" smtClean="0"/>
              <a:t>for the Russian economy to bear</a:t>
            </a:r>
            <a:r>
              <a:rPr lang="en-AU" sz="1800" dirty="0" smtClean="0"/>
              <a:t>”</a:t>
            </a:r>
          </a:p>
          <a:p>
            <a:pPr>
              <a:lnSpc>
                <a:spcPct val="150000"/>
              </a:lnSpc>
            </a:pPr>
            <a:endParaRPr lang="en-AU" sz="2000" dirty="0" smtClean="0"/>
          </a:p>
          <a:p>
            <a:pPr>
              <a:lnSpc>
                <a:spcPct val="150000"/>
              </a:lnSpc>
            </a:pPr>
            <a:r>
              <a:rPr lang="en-AU" sz="1800" dirty="0" smtClean="0"/>
              <a:t>“</a:t>
            </a:r>
            <a:r>
              <a:rPr lang="en-AU" sz="1800" i="1" dirty="0" smtClean="0"/>
              <a:t>The demands of the war proved </a:t>
            </a:r>
            <a:r>
              <a:rPr lang="en-AU" sz="1800" i="1" dirty="0" smtClean="0">
                <a:solidFill>
                  <a:schemeClr val="accent1">
                    <a:lumMod val="75000"/>
                  </a:schemeClr>
                </a:solidFill>
              </a:rPr>
              <a:t>too heavy </a:t>
            </a:r>
            <a:r>
              <a:rPr lang="en-AU" sz="1800" i="1" dirty="0" smtClean="0"/>
              <a:t>for Russia to sustain</a:t>
            </a:r>
            <a:r>
              <a:rPr lang="en-AU" sz="1800" dirty="0" smtClean="0"/>
              <a:t>”</a:t>
            </a:r>
            <a:endParaRPr lang="en-AU" sz="1600" dirty="0"/>
          </a:p>
        </p:txBody>
      </p:sp>
      <p:sp>
        <p:nvSpPr>
          <p:cNvPr id="7" name="TextBox 6"/>
          <p:cNvSpPr txBox="1"/>
          <p:nvPr/>
        </p:nvSpPr>
        <p:spPr>
          <a:xfrm>
            <a:off x="4643438" y="6286520"/>
            <a:ext cx="4071966" cy="584775"/>
          </a:xfrm>
          <a:prstGeom prst="rect">
            <a:avLst/>
          </a:prstGeom>
          <a:noFill/>
        </p:spPr>
        <p:txBody>
          <a:bodyPr wrap="square" rtlCol="0">
            <a:spAutoFit/>
          </a:bodyPr>
          <a:lstStyle/>
          <a:p>
            <a:r>
              <a:rPr lang="en-AU" sz="1600" dirty="0" smtClean="0"/>
              <a:t>Vernadsky G, &amp; R.T. Fisher, </a:t>
            </a:r>
            <a:r>
              <a:rPr lang="en-AU" sz="1600" i="1" dirty="0" smtClean="0"/>
              <a:t>A Source Book for Russian History</a:t>
            </a:r>
            <a:endParaRPr lang="en-AU" sz="1600" i="1" dirty="0"/>
          </a:p>
        </p:txBody>
      </p:sp>
      <p:pic>
        <p:nvPicPr>
          <p:cNvPr id="19458" name="Picture 2" descr="http://www.jewishsphere.com/JewishCustoms/Odessa1905Pogrom.jpg"/>
          <p:cNvPicPr>
            <a:picLocks noChangeAspect="1" noChangeArrowheads="1"/>
          </p:cNvPicPr>
          <p:nvPr/>
        </p:nvPicPr>
        <p:blipFill>
          <a:blip r:embed="rId2" cstate="print"/>
          <a:srcRect b="20354"/>
          <a:stretch>
            <a:fillRect/>
          </a:stretch>
        </p:blipFill>
        <p:spPr bwMode="auto">
          <a:xfrm>
            <a:off x="4714876" y="1720863"/>
            <a:ext cx="3667125" cy="442278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Economic Situation</a:t>
            </a:r>
            <a:endParaRPr lang="en-AU" dirty="0"/>
          </a:p>
        </p:txBody>
      </p:sp>
      <p:sp>
        <p:nvSpPr>
          <p:cNvPr id="5" name="Content Placeholder 4"/>
          <p:cNvSpPr>
            <a:spLocks noGrp="1"/>
          </p:cNvSpPr>
          <p:nvPr>
            <p:ph sz="half" idx="1"/>
          </p:nvPr>
        </p:nvSpPr>
        <p:spPr/>
        <p:txBody>
          <a:bodyPr>
            <a:normAutofit/>
          </a:bodyPr>
          <a:lstStyle/>
          <a:p>
            <a:pPr>
              <a:lnSpc>
                <a:spcPct val="150000"/>
              </a:lnSpc>
            </a:pPr>
            <a:endParaRPr lang="en-AU" sz="2000" dirty="0" smtClean="0"/>
          </a:p>
          <a:p>
            <a:pPr>
              <a:lnSpc>
                <a:spcPct val="150000"/>
              </a:lnSpc>
            </a:pPr>
            <a:r>
              <a:rPr lang="en-AU" sz="1800" dirty="0" smtClean="0"/>
              <a:t>Russia, to pay for the war, </a:t>
            </a:r>
            <a:r>
              <a:rPr lang="en-AU" sz="1800" dirty="0" smtClean="0">
                <a:solidFill>
                  <a:schemeClr val="accent1">
                    <a:lumMod val="75000"/>
                  </a:schemeClr>
                </a:solidFill>
              </a:rPr>
              <a:t>increased</a:t>
            </a:r>
            <a:r>
              <a:rPr lang="en-AU" sz="1800" dirty="0" smtClean="0"/>
              <a:t> </a:t>
            </a:r>
            <a:r>
              <a:rPr lang="en-AU" sz="1800" dirty="0" smtClean="0">
                <a:solidFill>
                  <a:schemeClr val="accent1">
                    <a:lumMod val="75000"/>
                  </a:schemeClr>
                </a:solidFill>
              </a:rPr>
              <a:t>taxation</a:t>
            </a:r>
            <a:r>
              <a:rPr lang="en-AU" sz="1800" dirty="0" smtClean="0"/>
              <a:t> and </a:t>
            </a:r>
            <a:r>
              <a:rPr lang="en-AU" sz="1800" dirty="0" smtClean="0">
                <a:solidFill>
                  <a:schemeClr val="accent1">
                    <a:lumMod val="75000"/>
                  </a:schemeClr>
                </a:solidFill>
              </a:rPr>
              <a:t>printed</a:t>
            </a:r>
            <a:r>
              <a:rPr lang="en-AU" sz="1800" dirty="0" smtClean="0"/>
              <a:t> more money</a:t>
            </a:r>
          </a:p>
          <a:p>
            <a:pPr>
              <a:lnSpc>
                <a:spcPct val="150000"/>
              </a:lnSpc>
            </a:pPr>
            <a:endParaRPr lang="en-AU" sz="2400" dirty="0" smtClean="0"/>
          </a:p>
          <a:p>
            <a:pPr>
              <a:lnSpc>
                <a:spcPct val="150000"/>
              </a:lnSpc>
            </a:pPr>
            <a:r>
              <a:rPr lang="en-AU" sz="1800" dirty="0" smtClean="0"/>
              <a:t>Increased taxation </a:t>
            </a:r>
            <a:r>
              <a:rPr lang="en-AU" sz="1800" dirty="0" smtClean="0">
                <a:solidFill>
                  <a:schemeClr val="accent1">
                    <a:lumMod val="75000"/>
                  </a:schemeClr>
                </a:solidFill>
              </a:rPr>
              <a:t>hurt</a:t>
            </a:r>
            <a:r>
              <a:rPr lang="en-AU" sz="1800" dirty="0" smtClean="0"/>
              <a:t> the </a:t>
            </a:r>
            <a:r>
              <a:rPr lang="en-AU" sz="1800" dirty="0" smtClean="0">
                <a:solidFill>
                  <a:schemeClr val="accent1">
                    <a:lumMod val="75000"/>
                  </a:schemeClr>
                </a:solidFill>
              </a:rPr>
              <a:t>peasants</a:t>
            </a:r>
            <a:r>
              <a:rPr lang="en-AU" sz="1800" dirty="0" smtClean="0"/>
              <a:t> and </a:t>
            </a:r>
            <a:r>
              <a:rPr lang="en-AU" sz="1800" dirty="0" smtClean="0">
                <a:solidFill>
                  <a:schemeClr val="accent1">
                    <a:lumMod val="75000"/>
                  </a:schemeClr>
                </a:solidFill>
              </a:rPr>
              <a:t>workers</a:t>
            </a:r>
            <a:r>
              <a:rPr lang="en-AU" sz="1800" dirty="0" smtClean="0"/>
              <a:t> hard</a:t>
            </a:r>
          </a:p>
          <a:p>
            <a:pPr>
              <a:lnSpc>
                <a:spcPct val="150000"/>
              </a:lnSpc>
            </a:pPr>
            <a:endParaRPr lang="en-AU" sz="2000" dirty="0" smtClean="0"/>
          </a:p>
          <a:p>
            <a:pPr>
              <a:lnSpc>
                <a:spcPct val="150000"/>
              </a:lnSpc>
            </a:pPr>
            <a:r>
              <a:rPr lang="en-AU" sz="1800" dirty="0" smtClean="0"/>
              <a:t>Printing more money merely led to </a:t>
            </a:r>
            <a:r>
              <a:rPr lang="en-AU" sz="1800" dirty="0" smtClean="0">
                <a:solidFill>
                  <a:schemeClr val="accent1">
                    <a:lumMod val="75000"/>
                  </a:schemeClr>
                </a:solidFill>
              </a:rPr>
              <a:t>inflation</a:t>
            </a:r>
            <a:endParaRPr lang="en-AU" sz="1800" dirty="0" smtClean="0">
              <a:solidFill>
                <a:schemeClr val="accent1">
                  <a:lumMod val="75000"/>
                </a:schemeClr>
              </a:solidFill>
            </a:endParaRPr>
          </a:p>
        </p:txBody>
      </p:sp>
      <p:sp>
        <p:nvSpPr>
          <p:cNvPr id="7" name="TextBox 6"/>
          <p:cNvSpPr txBox="1"/>
          <p:nvPr/>
        </p:nvSpPr>
        <p:spPr>
          <a:xfrm>
            <a:off x="4643438" y="6286520"/>
            <a:ext cx="4071966" cy="584775"/>
          </a:xfrm>
          <a:prstGeom prst="rect">
            <a:avLst/>
          </a:prstGeom>
          <a:noFill/>
        </p:spPr>
        <p:txBody>
          <a:bodyPr wrap="square" rtlCol="0">
            <a:spAutoFit/>
          </a:bodyPr>
          <a:lstStyle/>
          <a:p>
            <a:r>
              <a:rPr lang="en-AU" sz="1600" dirty="0" smtClean="0"/>
              <a:t>Vernadsky G, &amp; R.T. Fisher, </a:t>
            </a:r>
            <a:r>
              <a:rPr lang="en-AU" sz="1600" i="1" dirty="0" smtClean="0"/>
              <a:t>A Source Book for Russian History</a:t>
            </a:r>
            <a:endParaRPr lang="en-AU" sz="1600" i="1" dirty="0"/>
          </a:p>
        </p:txBody>
      </p:sp>
      <p:pic>
        <p:nvPicPr>
          <p:cNvPr id="19458" name="Picture 2" descr="http://www.jewishsphere.com/JewishCustoms/Odessa1905Pogrom.jpg"/>
          <p:cNvPicPr>
            <a:picLocks noChangeAspect="1" noChangeArrowheads="1"/>
          </p:cNvPicPr>
          <p:nvPr/>
        </p:nvPicPr>
        <p:blipFill>
          <a:blip r:embed="rId2" cstate="print"/>
          <a:srcRect b="20354"/>
          <a:stretch>
            <a:fillRect/>
          </a:stretch>
        </p:blipFill>
        <p:spPr bwMode="auto">
          <a:xfrm>
            <a:off x="4714876" y="1720863"/>
            <a:ext cx="3667125" cy="442278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Economic Situation</a:t>
            </a:r>
            <a:endParaRPr lang="en-AU" dirty="0"/>
          </a:p>
        </p:txBody>
      </p:sp>
      <p:sp>
        <p:nvSpPr>
          <p:cNvPr id="5" name="Content Placeholder 4"/>
          <p:cNvSpPr>
            <a:spLocks noGrp="1"/>
          </p:cNvSpPr>
          <p:nvPr>
            <p:ph sz="half" idx="1"/>
          </p:nvPr>
        </p:nvSpPr>
        <p:spPr/>
        <p:txBody>
          <a:bodyPr>
            <a:normAutofit/>
          </a:bodyPr>
          <a:lstStyle/>
          <a:p>
            <a:pPr>
              <a:lnSpc>
                <a:spcPct val="150000"/>
              </a:lnSpc>
            </a:pPr>
            <a:endParaRPr lang="en-AU" dirty="0" smtClean="0"/>
          </a:p>
          <a:p>
            <a:pPr>
              <a:lnSpc>
                <a:spcPct val="150000"/>
              </a:lnSpc>
            </a:pPr>
            <a:r>
              <a:rPr lang="en-AU" sz="1800" dirty="0" smtClean="0"/>
              <a:t>Wages </a:t>
            </a:r>
            <a:r>
              <a:rPr lang="en-AU" sz="1800" dirty="0" smtClean="0">
                <a:solidFill>
                  <a:schemeClr val="accent1">
                    <a:lumMod val="75000"/>
                  </a:schemeClr>
                </a:solidFill>
              </a:rPr>
              <a:t>rose</a:t>
            </a:r>
            <a:r>
              <a:rPr lang="en-AU" sz="1800" dirty="0" smtClean="0"/>
              <a:t> </a:t>
            </a:r>
            <a:r>
              <a:rPr lang="en-AU" sz="2000" b="1" dirty="0" smtClean="0"/>
              <a:t>50</a:t>
            </a:r>
            <a:r>
              <a:rPr lang="en-AU" sz="1800" dirty="0" smtClean="0"/>
              <a:t>% in most, </a:t>
            </a:r>
            <a:r>
              <a:rPr lang="en-AU" sz="2000" b="1" dirty="0" smtClean="0"/>
              <a:t>100</a:t>
            </a:r>
            <a:r>
              <a:rPr lang="en-AU" sz="1800" b="1" dirty="0" smtClean="0"/>
              <a:t> </a:t>
            </a:r>
            <a:r>
              <a:rPr lang="en-AU" sz="1800" b="1" dirty="0" smtClean="0">
                <a:solidFill>
                  <a:schemeClr val="accent1">
                    <a:lumMod val="75000"/>
                  </a:schemeClr>
                </a:solidFill>
              </a:rPr>
              <a:t>-</a:t>
            </a:r>
            <a:r>
              <a:rPr lang="en-AU" sz="1800" b="1" dirty="0" smtClean="0"/>
              <a:t> </a:t>
            </a:r>
            <a:r>
              <a:rPr lang="en-AU" sz="2000" b="1" dirty="0" smtClean="0"/>
              <a:t>200</a:t>
            </a:r>
            <a:r>
              <a:rPr lang="en-AU" sz="1800" dirty="0" smtClean="0"/>
              <a:t>% in certain areas</a:t>
            </a:r>
          </a:p>
          <a:p>
            <a:pPr>
              <a:lnSpc>
                <a:spcPct val="150000"/>
              </a:lnSpc>
            </a:pPr>
            <a:endParaRPr lang="en-AU" sz="3600" dirty="0" smtClean="0"/>
          </a:p>
          <a:p>
            <a:pPr>
              <a:lnSpc>
                <a:spcPct val="150000"/>
              </a:lnSpc>
            </a:pPr>
            <a:r>
              <a:rPr lang="en-AU" sz="1800" dirty="0" smtClean="0"/>
              <a:t>Price of products (food, clothing etc.) </a:t>
            </a:r>
            <a:r>
              <a:rPr lang="en-AU" sz="1800" dirty="0" smtClean="0">
                <a:solidFill>
                  <a:schemeClr val="accent1">
                    <a:lumMod val="75000"/>
                  </a:schemeClr>
                </a:solidFill>
              </a:rPr>
              <a:t>rose</a:t>
            </a:r>
            <a:r>
              <a:rPr lang="en-AU" sz="1800" dirty="0" smtClean="0"/>
              <a:t> </a:t>
            </a:r>
            <a:r>
              <a:rPr lang="en-AU" sz="2000" b="1" dirty="0" smtClean="0"/>
              <a:t>100</a:t>
            </a:r>
            <a:r>
              <a:rPr lang="en-AU" sz="1800" b="1" dirty="0" smtClean="0"/>
              <a:t> </a:t>
            </a:r>
            <a:r>
              <a:rPr lang="en-AU" sz="1800" dirty="0" smtClean="0"/>
              <a:t>- </a:t>
            </a:r>
            <a:r>
              <a:rPr lang="en-AU" sz="2000" b="1" dirty="0" smtClean="0"/>
              <a:t>500</a:t>
            </a:r>
            <a:r>
              <a:rPr lang="en-AU" sz="1800" dirty="0" smtClean="0"/>
              <a:t>%</a:t>
            </a:r>
            <a:endParaRPr lang="en-AU" sz="1800" dirty="0"/>
          </a:p>
        </p:txBody>
      </p:sp>
      <p:pic>
        <p:nvPicPr>
          <p:cNvPr id="37892" name="Picture 4" descr="http://files.libertyfund.org/img/1065/lf1429_figure_033.gif"/>
          <p:cNvPicPr>
            <a:picLocks noChangeAspect="1" noChangeArrowheads="1"/>
          </p:cNvPicPr>
          <p:nvPr/>
        </p:nvPicPr>
        <p:blipFill>
          <a:blip r:embed="rId2" cstate="print"/>
          <a:srcRect/>
          <a:stretch>
            <a:fillRect/>
          </a:stretch>
        </p:blipFill>
        <p:spPr bwMode="auto">
          <a:xfrm>
            <a:off x="4786314" y="1928802"/>
            <a:ext cx="3786214" cy="435292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Economic Situation</a:t>
            </a:r>
            <a:endParaRPr lang="en-AU" dirty="0"/>
          </a:p>
        </p:txBody>
      </p:sp>
      <p:sp>
        <p:nvSpPr>
          <p:cNvPr id="5" name="Content Placeholder 4"/>
          <p:cNvSpPr>
            <a:spLocks noGrp="1"/>
          </p:cNvSpPr>
          <p:nvPr>
            <p:ph sz="half" idx="1"/>
          </p:nvPr>
        </p:nvSpPr>
        <p:spPr>
          <a:xfrm>
            <a:off x="214282" y="1831995"/>
            <a:ext cx="4038600" cy="4525963"/>
          </a:xfrm>
        </p:spPr>
        <p:txBody>
          <a:bodyPr>
            <a:normAutofit/>
          </a:bodyPr>
          <a:lstStyle/>
          <a:p>
            <a:pPr>
              <a:lnSpc>
                <a:spcPct val="150000"/>
              </a:lnSpc>
            </a:pPr>
            <a:endParaRPr lang="en-AU" dirty="0" smtClean="0"/>
          </a:p>
          <a:p>
            <a:pPr>
              <a:lnSpc>
                <a:spcPct val="150000"/>
              </a:lnSpc>
            </a:pPr>
            <a:r>
              <a:rPr lang="en-AU" sz="1800" dirty="0" smtClean="0"/>
              <a:t>War led to a </a:t>
            </a:r>
            <a:r>
              <a:rPr lang="en-AU" sz="1800" dirty="0" smtClean="0">
                <a:solidFill>
                  <a:schemeClr val="accent1">
                    <a:lumMod val="75000"/>
                  </a:schemeClr>
                </a:solidFill>
              </a:rPr>
              <a:t>lack of coal </a:t>
            </a:r>
            <a:r>
              <a:rPr lang="en-AU" sz="1800" dirty="0" smtClean="0"/>
              <a:t>and </a:t>
            </a:r>
            <a:r>
              <a:rPr lang="en-AU" sz="1800" dirty="0" smtClean="0">
                <a:solidFill>
                  <a:schemeClr val="accent1">
                    <a:lumMod val="75000"/>
                  </a:schemeClr>
                </a:solidFill>
              </a:rPr>
              <a:t>wood</a:t>
            </a:r>
            <a:r>
              <a:rPr lang="en-AU" sz="1800" dirty="0" smtClean="0"/>
              <a:t> in the cities</a:t>
            </a:r>
          </a:p>
          <a:p>
            <a:pPr>
              <a:lnSpc>
                <a:spcPct val="150000"/>
              </a:lnSpc>
            </a:pPr>
            <a:endParaRPr lang="en-AU" sz="2000" dirty="0" smtClean="0"/>
          </a:p>
          <a:p>
            <a:pPr>
              <a:lnSpc>
                <a:spcPct val="150000"/>
              </a:lnSpc>
            </a:pPr>
            <a:r>
              <a:rPr lang="en-AU" sz="1800" dirty="0" smtClean="0"/>
              <a:t>Led to </a:t>
            </a:r>
            <a:r>
              <a:rPr lang="en-AU" sz="1800" dirty="0" smtClean="0">
                <a:solidFill>
                  <a:schemeClr val="accent1">
                    <a:lumMod val="75000"/>
                  </a:schemeClr>
                </a:solidFill>
              </a:rPr>
              <a:t>unsanitary</a:t>
            </a:r>
            <a:r>
              <a:rPr lang="en-AU" sz="1800" dirty="0" smtClean="0"/>
              <a:t> living conditions</a:t>
            </a:r>
          </a:p>
          <a:p>
            <a:pPr>
              <a:lnSpc>
                <a:spcPct val="150000"/>
              </a:lnSpc>
            </a:pPr>
            <a:endParaRPr lang="en-AU" sz="2000" dirty="0" smtClean="0"/>
          </a:p>
          <a:p>
            <a:pPr lvl="1">
              <a:lnSpc>
                <a:spcPct val="150000"/>
              </a:lnSpc>
            </a:pPr>
            <a:r>
              <a:rPr lang="en-AU" sz="1600" dirty="0" smtClean="0"/>
              <a:t>Cold and dampness</a:t>
            </a:r>
            <a:endParaRPr lang="en-AU" sz="1600" dirty="0"/>
          </a:p>
        </p:txBody>
      </p:sp>
      <p:pic>
        <p:nvPicPr>
          <p:cNvPr id="36866" name="Picture 2" descr="http://www.pinewoodforge.com/RussianSpoonCarvers/RussianSpoon13.jpg"/>
          <p:cNvPicPr>
            <a:picLocks noChangeAspect="1" noChangeArrowheads="1"/>
          </p:cNvPicPr>
          <p:nvPr/>
        </p:nvPicPr>
        <p:blipFill>
          <a:blip r:embed="rId2" cstate="print"/>
          <a:srcRect/>
          <a:stretch>
            <a:fillRect/>
          </a:stretch>
        </p:blipFill>
        <p:spPr bwMode="auto">
          <a:xfrm>
            <a:off x="4500562" y="2214554"/>
            <a:ext cx="4349057" cy="350046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Road to War</a:t>
            </a:r>
            <a:endParaRPr lang="en-AU" dirty="0"/>
          </a:p>
        </p:txBody>
      </p:sp>
      <p:sp>
        <p:nvSpPr>
          <p:cNvPr id="5" name="Content Placeholder 4"/>
          <p:cNvSpPr>
            <a:spLocks noGrp="1"/>
          </p:cNvSpPr>
          <p:nvPr>
            <p:ph sz="half" idx="1"/>
          </p:nvPr>
        </p:nvSpPr>
        <p:spPr>
          <a:xfrm>
            <a:off x="464344" y="1770501"/>
            <a:ext cx="4038600" cy="5087499"/>
          </a:xfrm>
        </p:spPr>
        <p:txBody>
          <a:bodyPr>
            <a:normAutofit lnSpcReduction="10000"/>
          </a:bodyPr>
          <a:lstStyle/>
          <a:p>
            <a:pPr>
              <a:lnSpc>
                <a:spcPct val="150000"/>
              </a:lnSpc>
            </a:pPr>
            <a:r>
              <a:rPr lang="en-AU" sz="1800" dirty="0" smtClean="0"/>
              <a:t>Russia established itself as the </a:t>
            </a:r>
            <a:r>
              <a:rPr lang="en-AU" sz="1800" dirty="0" smtClean="0">
                <a:solidFill>
                  <a:schemeClr val="accent1">
                    <a:lumMod val="75000"/>
                  </a:schemeClr>
                </a:solidFill>
              </a:rPr>
              <a:t>protector</a:t>
            </a:r>
            <a:r>
              <a:rPr lang="en-AU" sz="1800" dirty="0" smtClean="0"/>
              <a:t> of the Slavic people</a:t>
            </a:r>
          </a:p>
          <a:p>
            <a:pPr>
              <a:lnSpc>
                <a:spcPct val="150000"/>
              </a:lnSpc>
            </a:pPr>
            <a:endParaRPr lang="en-AU" sz="2600" dirty="0" smtClean="0"/>
          </a:p>
          <a:p>
            <a:pPr>
              <a:lnSpc>
                <a:spcPct val="150000"/>
              </a:lnSpc>
            </a:pPr>
            <a:r>
              <a:rPr lang="en-AU" sz="1800" dirty="0" smtClean="0">
                <a:solidFill>
                  <a:schemeClr val="accent1">
                    <a:lumMod val="75000"/>
                  </a:schemeClr>
                </a:solidFill>
              </a:rPr>
              <a:t>Archduke</a:t>
            </a:r>
            <a:r>
              <a:rPr lang="en-AU" sz="1800" dirty="0" smtClean="0"/>
              <a:t> </a:t>
            </a:r>
            <a:r>
              <a:rPr lang="en-AU" sz="1800" dirty="0" smtClean="0">
                <a:solidFill>
                  <a:schemeClr val="accent1">
                    <a:lumMod val="75000"/>
                  </a:schemeClr>
                </a:solidFill>
              </a:rPr>
              <a:t>Franz Ferdinand </a:t>
            </a:r>
            <a:r>
              <a:rPr lang="en-AU" sz="1800" dirty="0" smtClean="0"/>
              <a:t>was assassinated and Austria declares war on Serbia</a:t>
            </a:r>
          </a:p>
          <a:p>
            <a:pPr>
              <a:lnSpc>
                <a:spcPct val="150000"/>
              </a:lnSpc>
            </a:pPr>
            <a:endParaRPr lang="en-AU" sz="2200" dirty="0" smtClean="0"/>
          </a:p>
          <a:p>
            <a:pPr>
              <a:lnSpc>
                <a:spcPct val="150000"/>
              </a:lnSpc>
            </a:pPr>
            <a:r>
              <a:rPr lang="en-AU" sz="1800" i="1" dirty="0" smtClean="0"/>
              <a:t>“Virtually impossible for Russia to avoid being drawn into a European war”</a:t>
            </a:r>
          </a:p>
          <a:p>
            <a:pPr>
              <a:lnSpc>
                <a:spcPct val="150000"/>
              </a:lnSpc>
              <a:buNone/>
            </a:pPr>
            <a:r>
              <a:rPr lang="en-AU" sz="1800" dirty="0" smtClean="0"/>
              <a:t>				- Lynch</a:t>
            </a:r>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5133948" y="1770063"/>
            <a:ext cx="3082979" cy="45259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Economic Situation</a:t>
            </a:r>
            <a:endParaRPr lang="en-AU" dirty="0"/>
          </a:p>
        </p:txBody>
      </p:sp>
      <p:sp>
        <p:nvSpPr>
          <p:cNvPr id="5" name="Content Placeholder 4"/>
          <p:cNvSpPr>
            <a:spLocks noGrp="1"/>
          </p:cNvSpPr>
          <p:nvPr>
            <p:ph sz="half" idx="1"/>
          </p:nvPr>
        </p:nvSpPr>
        <p:spPr/>
        <p:txBody>
          <a:bodyPr>
            <a:normAutofit lnSpcReduction="10000"/>
          </a:bodyPr>
          <a:lstStyle/>
          <a:p>
            <a:pPr>
              <a:lnSpc>
                <a:spcPct val="150000"/>
              </a:lnSpc>
              <a:buNone/>
            </a:pPr>
            <a:r>
              <a:rPr lang="en-AU" sz="2400" b="1" u="sng" dirty="0" smtClean="0"/>
              <a:t>Inflation</a:t>
            </a:r>
            <a:endParaRPr lang="en-AU" sz="1800" b="1" u="sng" dirty="0" smtClean="0"/>
          </a:p>
          <a:p>
            <a:pPr>
              <a:lnSpc>
                <a:spcPct val="150000"/>
              </a:lnSpc>
            </a:pPr>
            <a:endParaRPr lang="en-AU" sz="1500" dirty="0" smtClean="0"/>
          </a:p>
          <a:p>
            <a:pPr>
              <a:lnSpc>
                <a:spcPct val="150000"/>
              </a:lnSpc>
            </a:pPr>
            <a:r>
              <a:rPr lang="en-AU" sz="1800" dirty="0" smtClean="0"/>
              <a:t>The war swallowed up over </a:t>
            </a:r>
            <a:r>
              <a:rPr lang="en-AU" sz="1800" dirty="0" smtClean="0">
                <a:solidFill>
                  <a:schemeClr val="accent1">
                    <a:lumMod val="75000"/>
                  </a:schemeClr>
                </a:solidFill>
              </a:rPr>
              <a:t>1.5 billion </a:t>
            </a:r>
            <a:r>
              <a:rPr lang="en-AU" sz="1800" dirty="0" smtClean="0"/>
              <a:t>roubles</a:t>
            </a:r>
          </a:p>
          <a:p>
            <a:pPr>
              <a:lnSpc>
                <a:spcPct val="150000"/>
              </a:lnSpc>
            </a:pPr>
            <a:endParaRPr lang="en-AU" sz="1700" dirty="0" smtClean="0"/>
          </a:p>
          <a:p>
            <a:pPr>
              <a:lnSpc>
                <a:spcPct val="150000"/>
              </a:lnSpc>
            </a:pPr>
            <a:r>
              <a:rPr lang="en-AU" sz="1800" dirty="0" smtClean="0"/>
              <a:t>Russia </a:t>
            </a:r>
            <a:r>
              <a:rPr lang="en-AU" sz="1800" dirty="0" smtClean="0">
                <a:solidFill>
                  <a:schemeClr val="accent1">
                    <a:lumMod val="75000"/>
                  </a:schemeClr>
                </a:solidFill>
              </a:rPr>
              <a:t>abandoned</a:t>
            </a:r>
            <a:r>
              <a:rPr lang="en-AU" sz="1800" dirty="0" smtClean="0"/>
              <a:t> the gold standard 	– printed more money</a:t>
            </a:r>
          </a:p>
          <a:p>
            <a:pPr>
              <a:lnSpc>
                <a:spcPct val="150000"/>
              </a:lnSpc>
            </a:pPr>
            <a:endParaRPr lang="en-AU" sz="1700" dirty="0" smtClean="0"/>
          </a:p>
          <a:p>
            <a:pPr>
              <a:lnSpc>
                <a:spcPct val="150000"/>
              </a:lnSpc>
            </a:pPr>
            <a:r>
              <a:rPr lang="en-AU" sz="1800" dirty="0" smtClean="0"/>
              <a:t>But led to </a:t>
            </a:r>
            <a:r>
              <a:rPr lang="en-AU" sz="1800" dirty="0" smtClean="0">
                <a:solidFill>
                  <a:schemeClr val="accent1">
                    <a:lumMod val="75000"/>
                  </a:schemeClr>
                </a:solidFill>
              </a:rPr>
              <a:t>inflation</a:t>
            </a:r>
            <a:r>
              <a:rPr lang="en-AU" sz="1800" dirty="0" smtClean="0"/>
              <a:t> – money become increasingly </a:t>
            </a:r>
            <a:r>
              <a:rPr lang="en-AU" sz="1800" dirty="0" smtClean="0">
                <a:solidFill>
                  <a:schemeClr val="accent1">
                    <a:lumMod val="75000"/>
                  </a:schemeClr>
                </a:solidFill>
              </a:rPr>
              <a:t>worthless</a:t>
            </a:r>
          </a:p>
          <a:p>
            <a:pPr>
              <a:lnSpc>
                <a:spcPct val="150000"/>
              </a:lnSpc>
            </a:pPr>
            <a:endParaRPr lang="en-AU" sz="1800" dirty="0" smtClean="0"/>
          </a:p>
          <a:p>
            <a:pPr>
              <a:lnSpc>
                <a:spcPct val="150000"/>
              </a:lnSpc>
            </a:pPr>
            <a:endParaRPr lang="en-AU" sz="1800" dirty="0" smtClean="0"/>
          </a:p>
        </p:txBody>
      </p:sp>
      <p:pic>
        <p:nvPicPr>
          <p:cNvPr id="18434" name="Picture 2" descr="http://www.russiablog.org/Rubles-Fistful.jpg"/>
          <p:cNvPicPr>
            <a:picLocks noChangeAspect="1" noChangeArrowheads="1"/>
          </p:cNvPicPr>
          <p:nvPr/>
        </p:nvPicPr>
        <p:blipFill>
          <a:blip r:embed="rId2" cstate="print"/>
          <a:srcRect/>
          <a:stretch>
            <a:fillRect/>
          </a:stretch>
        </p:blipFill>
        <p:spPr bwMode="auto">
          <a:xfrm>
            <a:off x="4881590" y="2357430"/>
            <a:ext cx="3905252" cy="321471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Economic Situation</a:t>
            </a:r>
            <a:endParaRPr lang="en-AU" dirty="0"/>
          </a:p>
        </p:txBody>
      </p:sp>
      <p:sp>
        <p:nvSpPr>
          <p:cNvPr id="5" name="Content Placeholder 4"/>
          <p:cNvSpPr>
            <a:spLocks noGrp="1"/>
          </p:cNvSpPr>
          <p:nvPr>
            <p:ph sz="half" idx="1"/>
          </p:nvPr>
        </p:nvSpPr>
        <p:spPr/>
        <p:txBody>
          <a:bodyPr>
            <a:normAutofit/>
          </a:bodyPr>
          <a:lstStyle/>
          <a:p>
            <a:pPr>
              <a:lnSpc>
                <a:spcPct val="150000"/>
              </a:lnSpc>
              <a:buNone/>
            </a:pPr>
            <a:r>
              <a:rPr lang="en-AU" sz="2400" b="1" u="sng" dirty="0" smtClean="0"/>
              <a:t>Food Supplies</a:t>
            </a:r>
          </a:p>
          <a:p>
            <a:pPr>
              <a:lnSpc>
                <a:spcPct val="150000"/>
              </a:lnSpc>
            </a:pPr>
            <a:endParaRPr lang="en-AU" sz="1800" dirty="0" smtClean="0"/>
          </a:p>
          <a:p>
            <a:pPr>
              <a:lnSpc>
                <a:spcPct val="150000"/>
              </a:lnSpc>
            </a:pPr>
            <a:r>
              <a:rPr lang="en-AU" sz="1800" dirty="0" smtClean="0">
                <a:solidFill>
                  <a:schemeClr val="accent1">
                    <a:lumMod val="75000"/>
                  </a:schemeClr>
                </a:solidFill>
              </a:rPr>
              <a:t>Inflation</a:t>
            </a:r>
            <a:r>
              <a:rPr lang="en-AU" sz="1800" dirty="0" smtClean="0"/>
              <a:t> made trading unprofitable</a:t>
            </a:r>
          </a:p>
          <a:p>
            <a:pPr>
              <a:lnSpc>
                <a:spcPct val="150000"/>
              </a:lnSpc>
            </a:pPr>
            <a:endParaRPr lang="en-AU" sz="1800" dirty="0" smtClean="0"/>
          </a:p>
          <a:p>
            <a:pPr>
              <a:lnSpc>
                <a:spcPct val="150000"/>
              </a:lnSpc>
            </a:pPr>
            <a:r>
              <a:rPr lang="en-AU" sz="1800" dirty="0" smtClean="0"/>
              <a:t>Peasants began </a:t>
            </a:r>
            <a:r>
              <a:rPr lang="en-AU" sz="1800" dirty="0" smtClean="0">
                <a:solidFill>
                  <a:schemeClr val="accent1">
                    <a:lumMod val="75000"/>
                  </a:schemeClr>
                </a:solidFill>
              </a:rPr>
              <a:t>hoarding</a:t>
            </a:r>
            <a:r>
              <a:rPr lang="en-AU" sz="1800" dirty="0" smtClean="0"/>
              <a:t> their products</a:t>
            </a:r>
          </a:p>
          <a:p>
            <a:pPr>
              <a:lnSpc>
                <a:spcPct val="150000"/>
              </a:lnSpc>
            </a:pPr>
            <a:endParaRPr lang="en-AU" sz="1800" dirty="0" smtClean="0"/>
          </a:p>
          <a:p>
            <a:pPr>
              <a:lnSpc>
                <a:spcPct val="150000"/>
              </a:lnSpc>
            </a:pPr>
            <a:r>
              <a:rPr lang="en-AU" sz="1800" dirty="0" smtClean="0"/>
              <a:t>Army </a:t>
            </a:r>
            <a:r>
              <a:rPr lang="en-AU" sz="1800" dirty="0" smtClean="0">
                <a:solidFill>
                  <a:schemeClr val="accent1">
                    <a:lumMod val="75000"/>
                  </a:schemeClr>
                </a:solidFill>
              </a:rPr>
              <a:t>confiscated</a:t>
            </a:r>
            <a:r>
              <a:rPr lang="en-AU" sz="1800" dirty="0" smtClean="0"/>
              <a:t> </a:t>
            </a:r>
            <a:r>
              <a:rPr lang="en-AU" sz="1800" dirty="0" smtClean="0">
                <a:solidFill>
                  <a:schemeClr val="accent1">
                    <a:lumMod val="75000"/>
                  </a:schemeClr>
                </a:solidFill>
              </a:rPr>
              <a:t>horses</a:t>
            </a:r>
            <a:r>
              <a:rPr lang="en-AU" sz="1800" dirty="0" smtClean="0"/>
              <a:t> from farmers</a:t>
            </a:r>
          </a:p>
        </p:txBody>
      </p:sp>
      <p:pic>
        <p:nvPicPr>
          <p:cNvPr id="7" name="Picture 2" descr="http://www.lurj.org/vol1n1/vodka-fig2.jpg"/>
          <p:cNvPicPr>
            <a:picLocks noChangeAspect="1" noChangeArrowheads="1"/>
          </p:cNvPicPr>
          <p:nvPr/>
        </p:nvPicPr>
        <p:blipFill>
          <a:blip r:embed="rId2" cstate="print"/>
          <a:srcRect l="60840" t="1744"/>
          <a:stretch>
            <a:fillRect/>
          </a:stretch>
        </p:blipFill>
        <p:spPr bwMode="auto">
          <a:xfrm>
            <a:off x="5072066" y="1785926"/>
            <a:ext cx="3357586" cy="441963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Economic Situation</a:t>
            </a:r>
            <a:endParaRPr lang="en-AU" dirty="0"/>
          </a:p>
        </p:txBody>
      </p:sp>
      <p:sp>
        <p:nvSpPr>
          <p:cNvPr id="5" name="Content Placeholder 4"/>
          <p:cNvSpPr>
            <a:spLocks noGrp="1"/>
          </p:cNvSpPr>
          <p:nvPr>
            <p:ph sz="half" idx="1"/>
          </p:nvPr>
        </p:nvSpPr>
        <p:spPr>
          <a:xfrm>
            <a:off x="357158" y="1770501"/>
            <a:ext cx="4145786" cy="4873209"/>
          </a:xfrm>
        </p:spPr>
        <p:txBody>
          <a:bodyPr>
            <a:normAutofit/>
          </a:bodyPr>
          <a:lstStyle/>
          <a:p>
            <a:pPr>
              <a:lnSpc>
                <a:spcPct val="150000"/>
              </a:lnSpc>
              <a:buNone/>
            </a:pPr>
            <a:r>
              <a:rPr lang="en-AU" sz="2400" b="1" u="sng" dirty="0" smtClean="0"/>
              <a:t>Food Supplies</a:t>
            </a:r>
          </a:p>
          <a:p>
            <a:pPr>
              <a:lnSpc>
                <a:spcPct val="150000"/>
              </a:lnSpc>
            </a:pPr>
            <a:endParaRPr lang="en-AU" sz="600" dirty="0" smtClean="0"/>
          </a:p>
          <a:p>
            <a:pPr>
              <a:lnSpc>
                <a:spcPct val="150000"/>
              </a:lnSpc>
            </a:pPr>
            <a:endParaRPr lang="en-AU" sz="1200" dirty="0" smtClean="0"/>
          </a:p>
          <a:p>
            <a:pPr>
              <a:lnSpc>
                <a:spcPct val="150000"/>
              </a:lnSpc>
            </a:pPr>
            <a:r>
              <a:rPr lang="en-AU" sz="1800" dirty="0" smtClean="0"/>
              <a:t>1914 – </a:t>
            </a:r>
            <a:r>
              <a:rPr lang="en-AU" sz="1800" dirty="0" smtClean="0">
                <a:solidFill>
                  <a:schemeClr val="accent1">
                    <a:lumMod val="75000"/>
                  </a:schemeClr>
                </a:solidFill>
              </a:rPr>
              <a:t>25%</a:t>
            </a:r>
            <a:r>
              <a:rPr lang="en-AU" sz="1800" dirty="0" smtClean="0"/>
              <a:t> of the grain harvest was put on the market</a:t>
            </a:r>
          </a:p>
          <a:p>
            <a:pPr>
              <a:lnSpc>
                <a:spcPct val="150000"/>
              </a:lnSpc>
            </a:pPr>
            <a:endParaRPr lang="en-AU" sz="1400" dirty="0" smtClean="0"/>
          </a:p>
          <a:p>
            <a:pPr>
              <a:lnSpc>
                <a:spcPct val="150000"/>
              </a:lnSpc>
            </a:pPr>
            <a:endParaRPr lang="en-AU" sz="800" dirty="0" smtClean="0"/>
          </a:p>
          <a:p>
            <a:pPr>
              <a:lnSpc>
                <a:spcPct val="150000"/>
              </a:lnSpc>
            </a:pPr>
            <a:r>
              <a:rPr lang="en-AU" sz="1800" dirty="0" smtClean="0"/>
              <a:t>1917 – only </a:t>
            </a:r>
            <a:r>
              <a:rPr lang="en-AU" sz="1800" dirty="0" smtClean="0">
                <a:solidFill>
                  <a:schemeClr val="accent1">
                    <a:lumMod val="75000"/>
                  </a:schemeClr>
                </a:solidFill>
              </a:rPr>
              <a:t>15%</a:t>
            </a:r>
          </a:p>
          <a:p>
            <a:pPr>
              <a:lnSpc>
                <a:spcPct val="150000"/>
              </a:lnSpc>
              <a:buNone/>
            </a:pPr>
            <a:endParaRPr lang="en-AU" sz="800" dirty="0" smtClean="0"/>
          </a:p>
        </p:txBody>
      </p:sp>
      <p:pic>
        <p:nvPicPr>
          <p:cNvPr id="5122" name="Picture 2" descr="http://www.eastagri.org/files/Picture1.JPG"/>
          <p:cNvPicPr>
            <a:picLocks noChangeAspect="1" noChangeArrowheads="1"/>
          </p:cNvPicPr>
          <p:nvPr/>
        </p:nvPicPr>
        <p:blipFill>
          <a:blip r:embed="rId2" cstate="print"/>
          <a:srcRect/>
          <a:stretch>
            <a:fillRect/>
          </a:stretch>
        </p:blipFill>
        <p:spPr bwMode="auto">
          <a:xfrm>
            <a:off x="4549513" y="2214554"/>
            <a:ext cx="4308767" cy="3357586"/>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Economic Situation</a:t>
            </a:r>
            <a:endParaRPr lang="en-AU" dirty="0"/>
          </a:p>
        </p:txBody>
      </p:sp>
      <p:sp>
        <p:nvSpPr>
          <p:cNvPr id="5" name="Content Placeholder 4"/>
          <p:cNvSpPr>
            <a:spLocks noGrp="1"/>
          </p:cNvSpPr>
          <p:nvPr>
            <p:ph sz="half" idx="1"/>
          </p:nvPr>
        </p:nvSpPr>
        <p:spPr>
          <a:xfrm>
            <a:off x="357158" y="1770501"/>
            <a:ext cx="3929090" cy="4873209"/>
          </a:xfrm>
        </p:spPr>
        <p:txBody>
          <a:bodyPr>
            <a:normAutofit/>
          </a:bodyPr>
          <a:lstStyle/>
          <a:p>
            <a:pPr>
              <a:lnSpc>
                <a:spcPct val="150000"/>
              </a:lnSpc>
              <a:buNone/>
            </a:pPr>
            <a:r>
              <a:rPr lang="en-AU" sz="2400" b="1" u="sng" dirty="0" smtClean="0"/>
              <a:t>Food Supplies</a:t>
            </a:r>
          </a:p>
          <a:p>
            <a:pPr>
              <a:lnSpc>
                <a:spcPct val="150000"/>
              </a:lnSpc>
            </a:pPr>
            <a:endParaRPr lang="en-AU" sz="600" dirty="0" smtClean="0"/>
          </a:p>
          <a:p>
            <a:pPr>
              <a:lnSpc>
                <a:spcPct val="150000"/>
              </a:lnSpc>
            </a:pPr>
            <a:endParaRPr lang="en-AU" sz="1200" dirty="0" smtClean="0"/>
          </a:p>
          <a:p>
            <a:pPr>
              <a:lnSpc>
                <a:spcPct val="150000"/>
              </a:lnSpc>
            </a:pPr>
            <a:r>
              <a:rPr lang="en-AU" sz="1800" dirty="0" smtClean="0"/>
              <a:t>Govt banned the </a:t>
            </a:r>
            <a:r>
              <a:rPr lang="en-AU" sz="1800" dirty="0" smtClean="0">
                <a:solidFill>
                  <a:schemeClr val="accent1">
                    <a:lumMod val="75000"/>
                  </a:schemeClr>
                </a:solidFill>
              </a:rPr>
              <a:t>production</a:t>
            </a:r>
            <a:r>
              <a:rPr lang="en-AU" sz="1800" dirty="0" smtClean="0"/>
              <a:t> and </a:t>
            </a:r>
            <a:r>
              <a:rPr lang="en-AU" sz="1800" dirty="0" smtClean="0">
                <a:solidFill>
                  <a:schemeClr val="accent1">
                    <a:lumMod val="75000"/>
                  </a:schemeClr>
                </a:solidFill>
              </a:rPr>
              <a:t>sale</a:t>
            </a:r>
            <a:r>
              <a:rPr lang="en-AU" sz="1800" dirty="0" smtClean="0"/>
              <a:t> of alcohol</a:t>
            </a:r>
          </a:p>
          <a:p>
            <a:pPr>
              <a:lnSpc>
                <a:spcPct val="150000"/>
              </a:lnSpc>
            </a:pPr>
            <a:endParaRPr lang="en-AU" sz="1800" dirty="0" smtClean="0"/>
          </a:p>
          <a:p>
            <a:pPr lvl="1">
              <a:lnSpc>
                <a:spcPct val="150000"/>
              </a:lnSpc>
            </a:pPr>
            <a:r>
              <a:rPr lang="en-AU" sz="1600" dirty="0" smtClean="0"/>
              <a:t>...unfortunately accounted for almost 1/3 of the governments revenue </a:t>
            </a:r>
          </a:p>
          <a:p>
            <a:pPr lvl="1">
              <a:lnSpc>
                <a:spcPct val="150000"/>
              </a:lnSpc>
              <a:buNone/>
            </a:pPr>
            <a:r>
              <a:rPr lang="en-AU" sz="1400" dirty="0" smtClean="0"/>
              <a:t>	  		                 </a:t>
            </a:r>
            <a:r>
              <a:rPr lang="en-AU" sz="1600" dirty="0" smtClean="0"/>
              <a:t>(Christian)</a:t>
            </a:r>
          </a:p>
          <a:p>
            <a:pPr>
              <a:lnSpc>
                <a:spcPct val="150000"/>
              </a:lnSpc>
            </a:pPr>
            <a:endParaRPr lang="en-AU" sz="1800" dirty="0" smtClean="0"/>
          </a:p>
          <a:p>
            <a:pPr>
              <a:lnSpc>
                <a:spcPct val="150000"/>
              </a:lnSpc>
              <a:buNone/>
            </a:pPr>
            <a:endParaRPr lang="en-AU" sz="800" dirty="0" smtClean="0"/>
          </a:p>
        </p:txBody>
      </p:sp>
      <p:pic>
        <p:nvPicPr>
          <p:cNvPr id="7" name="Picture 2" descr="http://www.lurj.org/vol1n1/vodka-fig2.jpg"/>
          <p:cNvPicPr>
            <a:picLocks noChangeAspect="1" noChangeArrowheads="1"/>
          </p:cNvPicPr>
          <p:nvPr/>
        </p:nvPicPr>
        <p:blipFill>
          <a:blip r:embed="rId2" cstate="print"/>
          <a:srcRect r="53846"/>
          <a:stretch>
            <a:fillRect/>
          </a:stretch>
        </p:blipFill>
        <p:spPr bwMode="auto">
          <a:xfrm>
            <a:off x="5572132" y="1928802"/>
            <a:ext cx="3143272" cy="409575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Economic Situation</a:t>
            </a:r>
            <a:endParaRPr lang="en-AU" dirty="0"/>
          </a:p>
        </p:txBody>
      </p:sp>
      <p:sp>
        <p:nvSpPr>
          <p:cNvPr id="5" name="Content Placeholder 4"/>
          <p:cNvSpPr>
            <a:spLocks noGrp="1"/>
          </p:cNvSpPr>
          <p:nvPr>
            <p:ph sz="half" idx="1"/>
          </p:nvPr>
        </p:nvSpPr>
        <p:spPr/>
        <p:txBody>
          <a:bodyPr>
            <a:normAutofit/>
          </a:bodyPr>
          <a:lstStyle/>
          <a:p>
            <a:pPr>
              <a:lnSpc>
                <a:spcPct val="150000"/>
              </a:lnSpc>
              <a:buNone/>
            </a:pPr>
            <a:r>
              <a:rPr lang="en-AU" sz="2400" b="1" u="sng" dirty="0" smtClean="0"/>
              <a:t>Food Supplies</a:t>
            </a:r>
          </a:p>
          <a:p>
            <a:pPr>
              <a:lnSpc>
                <a:spcPct val="150000"/>
              </a:lnSpc>
            </a:pPr>
            <a:endParaRPr lang="en-AU" sz="1800" dirty="0" smtClean="0"/>
          </a:p>
          <a:p>
            <a:pPr>
              <a:lnSpc>
                <a:spcPct val="150000"/>
              </a:lnSpc>
            </a:pPr>
            <a:r>
              <a:rPr lang="en-AU" sz="1800" dirty="0" smtClean="0"/>
              <a:t>Army had </a:t>
            </a:r>
            <a:r>
              <a:rPr lang="en-AU" sz="1800" dirty="0" smtClean="0">
                <a:solidFill>
                  <a:schemeClr val="accent1">
                    <a:lumMod val="75000"/>
                  </a:schemeClr>
                </a:solidFill>
              </a:rPr>
              <a:t>priority</a:t>
            </a:r>
            <a:r>
              <a:rPr lang="en-AU" sz="1800" dirty="0" smtClean="0"/>
              <a:t> on roads and railway</a:t>
            </a:r>
          </a:p>
          <a:p>
            <a:pPr>
              <a:lnSpc>
                <a:spcPct val="150000"/>
              </a:lnSpc>
            </a:pPr>
            <a:endParaRPr lang="en-AU" sz="1800" dirty="0" smtClean="0"/>
          </a:p>
          <a:p>
            <a:pPr>
              <a:lnSpc>
                <a:spcPct val="150000"/>
              </a:lnSpc>
            </a:pPr>
            <a:r>
              <a:rPr lang="en-AU" sz="1800" dirty="0" smtClean="0"/>
              <a:t>Hampered the </a:t>
            </a:r>
            <a:r>
              <a:rPr lang="en-AU" sz="1800" dirty="0" smtClean="0">
                <a:solidFill>
                  <a:schemeClr val="accent1">
                    <a:lumMod val="75000"/>
                  </a:schemeClr>
                </a:solidFill>
              </a:rPr>
              <a:t>distribution</a:t>
            </a:r>
            <a:r>
              <a:rPr lang="en-AU" sz="1800" dirty="0" smtClean="0"/>
              <a:t> of </a:t>
            </a:r>
            <a:r>
              <a:rPr lang="en-AU" sz="1800" dirty="0" smtClean="0">
                <a:solidFill>
                  <a:schemeClr val="accent1">
                    <a:lumMod val="75000"/>
                  </a:schemeClr>
                </a:solidFill>
              </a:rPr>
              <a:t>grain</a:t>
            </a:r>
          </a:p>
          <a:p>
            <a:pPr>
              <a:lnSpc>
                <a:spcPct val="150000"/>
              </a:lnSpc>
            </a:pPr>
            <a:endParaRPr lang="en-AU" sz="1800" dirty="0" smtClean="0"/>
          </a:p>
          <a:p>
            <a:pPr>
              <a:lnSpc>
                <a:spcPct val="150000"/>
              </a:lnSpc>
            </a:pPr>
            <a:r>
              <a:rPr lang="en-AU" sz="1800" dirty="0" smtClean="0"/>
              <a:t>Petrograd suffered being </a:t>
            </a:r>
            <a:r>
              <a:rPr lang="en-AU" sz="1800" dirty="0" smtClean="0">
                <a:solidFill>
                  <a:schemeClr val="accent1">
                    <a:lumMod val="75000"/>
                  </a:schemeClr>
                </a:solidFill>
              </a:rPr>
              <a:t>isolated</a:t>
            </a:r>
            <a:r>
              <a:rPr lang="en-AU" sz="1800" dirty="0" smtClean="0"/>
              <a:t> from grain producing regions</a:t>
            </a:r>
          </a:p>
        </p:txBody>
      </p:sp>
      <p:graphicFrame>
        <p:nvGraphicFramePr>
          <p:cNvPr id="7" name="Content Placeholder 6"/>
          <p:cNvGraphicFramePr>
            <a:graphicFrameLocks noGrp="1"/>
          </p:cNvGraphicFramePr>
          <p:nvPr>
            <p:ph sz="half" idx="2"/>
          </p:nvPr>
        </p:nvGraphicFramePr>
        <p:xfrm>
          <a:off x="4714876" y="2071678"/>
          <a:ext cx="4038600" cy="3714775"/>
        </p:xfrm>
        <a:graphic>
          <a:graphicData uri="http://schemas.openxmlformats.org/drawingml/2006/table">
            <a:tbl>
              <a:tblPr firstRow="1" bandRow="1">
                <a:tableStyleId>{5C22544A-7EE6-4342-B048-85BDC9FD1C3A}</a:tableStyleId>
              </a:tblPr>
              <a:tblGrid>
                <a:gridCol w="2019300"/>
                <a:gridCol w="2019300"/>
              </a:tblGrid>
              <a:tr h="1279039">
                <a:tc>
                  <a:txBody>
                    <a:bodyPr/>
                    <a:lstStyle/>
                    <a:p>
                      <a:pPr algn="ctr"/>
                      <a:endParaRPr lang="en-AU" dirty="0" smtClean="0"/>
                    </a:p>
                    <a:p>
                      <a:pPr algn="ctr"/>
                      <a:r>
                        <a:rPr lang="en-AU" dirty="0" smtClean="0"/>
                        <a:t>Daily civilian bread rations</a:t>
                      </a:r>
                      <a:endParaRPr lang="en-AU"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endParaRPr lang="en-AU" dirty="0" smtClean="0"/>
                    </a:p>
                    <a:p>
                      <a:pPr algn="ctr"/>
                      <a:r>
                        <a:rPr lang="en-AU" dirty="0" smtClean="0"/>
                        <a:t>(In Pounds)</a:t>
                      </a:r>
                      <a:endParaRPr lang="en-AU"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r>
              <a:tr h="811912">
                <a:tc>
                  <a:txBody>
                    <a:bodyPr/>
                    <a:lstStyle/>
                    <a:p>
                      <a:pPr algn="ctr"/>
                      <a:endParaRPr lang="en-AU" dirty="0" smtClean="0"/>
                    </a:p>
                    <a:p>
                      <a:pPr algn="ctr"/>
                      <a:r>
                        <a:rPr lang="en-AU" dirty="0" smtClean="0"/>
                        <a:t>Jan 1916</a:t>
                      </a:r>
                      <a:endParaRPr lang="en-AU" dirty="0"/>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endParaRPr lang="en-AU" dirty="0" smtClean="0"/>
                    </a:p>
                    <a:p>
                      <a:pPr algn="ctr"/>
                      <a:r>
                        <a:rPr lang="en-AU" dirty="0" smtClean="0"/>
                        <a:t>2.7</a:t>
                      </a:r>
                      <a:endParaRPr lang="en-AU" dirty="0"/>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r>
              <a:tr h="811912">
                <a:tc>
                  <a:txBody>
                    <a:bodyPr/>
                    <a:lstStyle/>
                    <a:p>
                      <a:pPr algn="ctr"/>
                      <a:endParaRPr lang="en-AU" dirty="0" smtClean="0"/>
                    </a:p>
                    <a:p>
                      <a:pPr algn="ctr"/>
                      <a:r>
                        <a:rPr lang="en-AU" dirty="0" smtClean="0"/>
                        <a:t>Dec 1916</a:t>
                      </a:r>
                      <a:endParaRPr lang="en-AU"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AU" dirty="0" smtClean="0"/>
                    </a:p>
                    <a:p>
                      <a:pPr algn="ctr"/>
                      <a:r>
                        <a:rPr lang="en-AU" dirty="0" smtClean="0"/>
                        <a:t>2.3</a:t>
                      </a:r>
                      <a:endParaRPr lang="en-AU"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811912">
                <a:tc>
                  <a:txBody>
                    <a:bodyPr/>
                    <a:lstStyle/>
                    <a:p>
                      <a:pPr algn="ctr"/>
                      <a:endParaRPr lang="en-AU" dirty="0" smtClean="0"/>
                    </a:p>
                    <a:p>
                      <a:pPr algn="ctr"/>
                      <a:r>
                        <a:rPr lang="en-AU" dirty="0" smtClean="0"/>
                        <a:t>March 1917</a:t>
                      </a:r>
                      <a:endParaRPr lang="en-AU"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AU" dirty="0" smtClean="0"/>
                    </a:p>
                    <a:p>
                      <a:pPr algn="ctr"/>
                      <a:r>
                        <a:rPr lang="en-AU" dirty="0" smtClean="0"/>
                        <a:t>1.8</a:t>
                      </a:r>
                      <a:endParaRPr lang="en-AU"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8" name="Rectangle 7"/>
          <p:cNvSpPr/>
          <p:nvPr/>
        </p:nvSpPr>
        <p:spPr>
          <a:xfrm>
            <a:off x="4714876" y="2071678"/>
            <a:ext cx="4071966" cy="3714776"/>
          </a:xfrm>
          <a:prstGeom prst="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Economic Situation</a:t>
            </a:r>
            <a:endParaRPr lang="en-AU" dirty="0"/>
          </a:p>
        </p:txBody>
      </p:sp>
      <p:sp>
        <p:nvSpPr>
          <p:cNvPr id="5" name="Content Placeholder 4"/>
          <p:cNvSpPr>
            <a:spLocks noGrp="1"/>
          </p:cNvSpPr>
          <p:nvPr>
            <p:ph sz="half" idx="1"/>
          </p:nvPr>
        </p:nvSpPr>
        <p:spPr>
          <a:xfrm>
            <a:off x="464344" y="1770501"/>
            <a:ext cx="4038600" cy="4801771"/>
          </a:xfrm>
        </p:spPr>
        <p:txBody>
          <a:bodyPr>
            <a:normAutofit/>
          </a:bodyPr>
          <a:lstStyle/>
          <a:p>
            <a:pPr>
              <a:lnSpc>
                <a:spcPct val="150000"/>
              </a:lnSpc>
              <a:buNone/>
            </a:pPr>
            <a:r>
              <a:rPr lang="en-AU" sz="2400" b="1" u="sng" dirty="0" smtClean="0"/>
              <a:t>Transport</a:t>
            </a:r>
            <a:endParaRPr lang="en-AU" sz="1800" b="1" u="sng" dirty="0" smtClean="0"/>
          </a:p>
          <a:p>
            <a:pPr>
              <a:lnSpc>
                <a:spcPct val="150000"/>
              </a:lnSpc>
            </a:pPr>
            <a:endParaRPr lang="en-AU" sz="1400" dirty="0" smtClean="0"/>
          </a:p>
          <a:p>
            <a:pPr>
              <a:lnSpc>
                <a:spcPct val="150000"/>
              </a:lnSpc>
            </a:pPr>
            <a:r>
              <a:rPr lang="en-AU" sz="1800" dirty="0" smtClean="0">
                <a:solidFill>
                  <a:schemeClr val="accent1">
                    <a:lumMod val="75000"/>
                  </a:schemeClr>
                </a:solidFill>
              </a:rPr>
              <a:t>Disruption</a:t>
            </a:r>
            <a:r>
              <a:rPr lang="en-AU" sz="1800" dirty="0" smtClean="0"/>
              <a:t> of the transport system affected the nation more than food shortages</a:t>
            </a:r>
          </a:p>
          <a:p>
            <a:pPr>
              <a:lnSpc>
                <a:spcPct val="150000"/>
              </a:lnSpc>
            </a:pPr>
            <a:endParaRPr lang="en-AU" sz="1600" dirty="0" smtClean="0"/>
          </a:p>
          <a:p>
            <a:pPr>
              <a:lnSpc>
                <a:spcPct val="150000"/>
              </a:lnSpc>
            </a:pPr>
            <a:r>
              <a:rPr lang="en-AU" sz="1800" dirty="0" smtClean="0"/>
              <a:t>Could not meet the </a:t>
            </a:r>
            <a:r>
              <a:rPr lang="en-AU" sz="1800" dirty="0" smtClean="0">
                <a:solidFill>
                  <a:schemeClr val="accent1">
                    <a:lumMod val="75000"/>
                  </a:schemeClr>
                </a:solidFill>
              </a:rPr>
              <a:t>demands</a:t>
            </a:r>
            <a:r>
              <a:rPr lang="en-AU" sz="1800" dirty="0" smtClean="0"/>
              <a:t> of war</a:t>
            </a:r>
          </a:p>
          <a:p>
            <a:pPr>
              <a:lnSpc>
                <a:spcPct val="150000"/>
              </a:lnSpc>
            </a:pPr>
            <a:endParaRPr lang="en-AU" sz="1600" dirty="0" smtClean="0"/>
          </a:p>
          <a:p>
            <a:pPr>
              <a:lnSpc>
                <a:spcPct val="150000"/>
              </a:lnSpc>
            </a:pPr>
            <a:r>
              <a:rPr lang="en-AU" sz="1800" dirty="0" smtClean="0">
                <a:solidFill>
                  <a:schemeClr val="accent1">
                    <a:lumMod val="75000"/>
                  </a:schemeClr>
                </a:solidFill>
              </a:rPr>
              <a:t>Blocked</a:t>
            </a:r>
            <a:r>
              <a:rPr lang="en-AU" sz="1800" dirty="0" smtClean="0"/>
              <a:t> lines and </a:t>
            </a:r>
            <a:r>
              <a:rPr lang="en-AU" sz="1800" dirty="0" smtClean="0">
                <a:solidFill>
                  <a:schemeClr val="accent1">
                    <a:lumMod val="75000"/>
                  </a:schemeClr>
                </a:solidFill>
              </a:rPr>
              <a:t>breakdowns</a:t>
            </a:r>
            <a:r>
              <a:rPr lang="en-AU" sz="1800" dirty="0" smtClean="0"/>
              <a:t> became </a:t>
            </a:r>
            <a:r>
              <a:rPr lang="en-AU" sz="1800" dirty="0" smtClean="0">
                <a:solidFill>
                  <a:schemeClr val="accent1">
                    <a:lumMod val="75000"/>
                  </a:schemeClr>
                </a:solidFill>
              </a:rPr>
              <a:t>common</a:t>
            </a:r>
          </a:p>
        </p:txBody>
      </p:sp>
      <p:pic>
        <p:nvPicPr>
          <p:cNvPr id="16388" name="Picture 4" descr="http://www.greatwardifferent.com/Great_War/Trans_Siberian/The%20Graphic%20-%20Russian%20Train.jpg"/>
          <p:cNvPicPr>
            <a:picLocks noChangeAspect="1" noChangeArrowheads="1"/>
          </p:cNvPicPr>
          <p:nvPr/>
        </p:nvPicPr>
        <p:blipFill>
          <a:blip r:embed="rId2" cstate="print"/>
          <a:srcRect/>
          <a:stretch>
            <a:fillRect/>
          </a:stretch>
        </p:blipFill>
        <p:spPr bwMode="auto">
          <a:xfrm>
            <a:off x="5214942" y="1785926"/>
            <a:ext cx="3429024" cy="4512689"/>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Economic Situation</a:t>
            </a:r>
            <a:endParaRPr lang="en-AU" dirty="0"/>
          </a:p>
        </p:txBody>
      </p:sp>
      <p:sp>
        <p:nvSpPr>
          <p:cNvPr id="5" name="Content Placeholder 4"/>
          <p:cNvSpPr>
            <a:spLocks noGrp="1"/>
          </p:cNvSpPr>
          <p:nvPr>
            <p:ph sz="half" idx="1"/>
          </p:nvPr>
        </p:nvSpPr>
        <p:spPr>
          <a:xfrm>
            <a:off x="464344" y="1770501"/>
            <a:ext cx="4038600" cy="4801771"/>
          </a:xfrm>
        </p:spPr>
        <p:txBody>
          <a:bodyPr>
            <a:normAutofit/>
          </a:bodyPr>
          <a:lstStyle/>
          <a:p>
            <a:pPr>
              <a:lnSpc>
                <a:spcPct val="150000"/>
              </a:lnSpc>
              <a:buNone/>
            </a:pPr>
            <a:r>
              <a:rPr lang="en-AU" sz="2400" b="1" u="sng" dirty="0" smtClean="0"/>
              <a:t>Transport</a:t>
            </a:r>
            <a:endParaRPr lang="en-AU" sz="1800" b="1" u="sng" dirty="0" smtClean="0"/>
          </a:p>
          <a:p>
            <a:pPr>
              <a:lnSpc>
                <a:spcPct val="150000"/>
              </a:lnSpc>
            </a:pPr>
            <a:endParaRPr lang="en-AU" sz="1800" dirty="0" smtClean="0"/>
          </a:p>
          <a:p>
            <a:pPr>
              <a:lnSpc>
                <a:spcPct val="150000"/>
              </a:lnSpc>
            </a:pPr>
            <a:r>
              <a:rPr lang="en-AU" sz="1800" dirty="0" smtClean="0"/>
              <a:t>“</a:t>
            </a:r>
            <a:r>
              <a:rPr lang="en-AU" sz="1800" i="1" dirty="0" smtClean="0"/>
              <a:t>2 years after the war began, the Russian railway system had </a:t>
            </a:r>
            <a:r>
              <a:rPr lang="en-AU" sz="1800" i="1" dirty="0" smtClean="0">
                <a:solidFill>
                  <a:schemeClr val="accent1">
                    <a:lumMod val="75000"/>
                  </a:schemeClr>
                </a:solidFill>
              </a:rPr>
              <a:t>virtually</a:t>
            </a:r>
            <a:r>
              <a:rPr lang="en-AU" sz="1800" i="1" dirty="0" smtClean="0"/>
              <a:t> </a:t>
            </a:r>
            <a:r>
              <a:rPr lang="en-AU" sz="1800" i="1" dirty="0" smtClean="0">
                <a:solidFill>
                  <a:schemeClr val="accent1">
                    <a:lumMod val="75000"/>
                  </a:schemeClr>
                </a:solidFill>
              </a:rPr>
              <a:t>collapsed</a:t>
            </a:r>
            <a:r>
              <a:rPr lang="en-AU" sz="1800" dirty="0" smtClean="0"/>
              <a:t>”</a:t>
            </a:r>
          </a:p>
          <a:p>
            <a:pPr>
              <a:lnSpc>
                <a:spcPct val="150000"/>
              </a:lnSpc>
            </a:pPr>
            <a:endParaRPr lang="en-AU" sz="2400" dirty="0" smtClean="0"/>
          </a:p>
          <a:p>
            <a:pPr>
              <a:lnSpc>
                <a:spcPct val="150000"/>
              </a:lnSpc>
            </a:pPr>
            <a:r>
              <a:rPr lang="en-AU" sz="1800" dirty="0" smtClean="0"/>
              <a:t>Food </a:t>
            </a:r>
            <a:r>
              <a:rPr lang="en-AU" sz="1800" dirty="0" smtClean="0">
                <a:solidFill>
                  <a:schemeClr val="accent1">
                    <a:lumMod val="75000"/>
                  </a:schemeClr>
                </a:solidFill>
              </a:rPr>
              <a:t>rotted</a:t>
            </a:r>
            <a:r>
              <a:rPr lang="en-AU" sz="1800" dirty="0" smtClean="0"/>
              <a:t> in railway trucks that </a:t>
            </a:r>
            <a:r>
              <a:rPr lang="en-AU" sz="1800" dirty="0" smtClean="0">
                <a:solidFill>
                  <a:schemeClr val="accent1">
                    <a:lumMod val="75000"/>
                  </a:schemeClr>
                </a:solidFill>
              </a:rPr>
              <a:t>could not be moved</a:t>
            </a:r>
          </a:p>
        </p:txBody>
      </p:sp>
      <p:pic>
        <p:nvPicPr>
          <p:cNvPr id="7" name="Picture 2" descr="http://www.historicmedia.de/Bilder/FH1_Quartierzug.jpg"/>
          <p:cNvPicPr>
            <a:picLocks noChangeAspect="1" noChangeArrowheads="1"/>
          </p:cNvPicPr>
          <p:nvPr/>
        </p:nvPicPr>
        <p:blipFill>
          <a:blip r:embed="rId2" cstate="print"/>
          <a:srcRect/>
          <a:stretch>
            <a:fillRect/>
          </a:stretch>
        </p:blipFill>
        <p:spPr bwMode="auto">
          <a:xfrm>
            <a:off x="4786314" y="2285992"/>
            <a:ext cx="4071966" cy="335758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Economic Situation</a:t>
            </a:r>
            <a:endParaRPr lang="en-AU" dirty="0"/>
          </a:p>
        </p:txBody>
      </p:sp>
      <p:sp>
        <p:nvSpPr>
          <p:cNvPr id="5" name="Content Placeholder 4"/>
          <p:cNvSpPr>
            <a:spLocks noGrp="1"/>
          </p:cNvSpPr>
          <p:nvPr>
            <p:ph sz="half" idx="1"/>
          </p:nvPr>
        </p:nvSpPr>
        <p:spPr>
          <a:xfrm>
            <a:off x="464344" y="1770501"/>
            <a:ext cx="4038600" cy="4801771"/>
          </a:xfrm>
        </p:spPr>
        <p:txBody>
          <a:bodyPr>
            <a:normAutofit/>
          </a:bodyPr>
          <a:lstStyle/>
          <a:p>
            <a:pPr>
              <a:lnSpc>
                <a:spcPct val="150000"/>
              </a:lnSpc>
              <a:buNone/>
            </a:pPr>
            <a:r>
              <a:rPr lang="en-AU" sz="2400" b="1" u="sng" dirty="0" smtClean="0"/>
              <a:t>Transport</a:t>
            </a:r>
            <a:endParaRPr lang="en-AU" sz="1800" b="1" u="sng" dirty="0" smtClean="0"/>
          </a:p>
          <a:p>
            <a:pPr>
              <a:lnSpc>
                <a:spcPct val="150000"/>
              </a:lnSpc>
            </a:pPr>
            <a:endParaRPr lang="en-AU" sz="1800" dirty="0" smtClean="0"/>
          </a:p>
          <a:p>
            <a:pPr>
              <a:lnSpc>
                <a:spcPct val="150000"/>
              </a:lnSpc>
            </a:pPr>
            <a:r>
              <a:rPr lang="en-AU" sz="1800" b="1" dirty="0" smtClean="0"/>
              <a:t>Moscow </a:t>
            </a:r>
            <a:r>
              <a:rPr lang="en-AU" sz="1800" dirty="0" smtClean="0"/>
              <a:t>– no. of wagons of food delivered:</a:t>
            </a:r>
          </a:p>
          <a:p>
            <a:pPr>
              <a:lnSpc>
                <a:spcPct val="150000"/>
              </a:lnSpc>
            </a:pPr>
            <a:endParaRPr lang="en-AU" sz="2400" dirty="0" smtClean="0"/>
          </a:p>
          <a:p>
            <a:pPr>
              <a:lnSpc>
                <a:spcPct val="150000"/>
              </a:lnSpc>
              <a:buNone/>
            </a:pPr>
            <a:r>
              <a:rPr lang="en-AU" sz="2000" i="1" dirty="0" smtClean="0"/>
              <a:t>  Before the war		1917</a:t>
            </a:r>
          </a:p>
          <a:p>
            <a:pPr>
              <a:lnSpc>
                <a:spcPct val="150000"/>
              </a:lnSpc>
              <a:buNone/>
            </a:pPr>
            <a:endParaRPr lang="en-AU" sz="1400" dirty="0" smtClean="0"/>
          </a:p>
          <a:p>
            <a:pPr>
              <a:lnSpc>
                <a:spcPct val="150000"/>
              </a:lnSpc>
              <a:buNone/>
            </a:pPr>
            <a:r>
              <a:rPr lang="en-AU" sz="1400" dirty="0" smtClean="0"/>
              <a:t>       </a:t>
            </a:r>
            <a:r>
              <a:rPr lang="en-AU" sz="1400" dirty="0" smtClean="0">
                <a:solidFill>
                  <a:schemeClr val="accent1">
                    <a:lumMod val="75000"/>
                  </a:schemeClr>
                </a:solidFill>
              </a:rPr>
              <a:t>2,200</a:t>
            </a:r>
            <a:r>
              <a:rPr lang="en-AU" sz="1400" dirty="0" smtClean="0"/>
              <a:t> per month	                   </a:t>
            </a:r>
            <a:r>
              <a:rPr lang="en-AU" sz="1400" dirty="0" smtClean="0">
                <a:solidFill>
                  <a:schemeClr val="accent1">
                    <a:lumMod val="75000"/>
                  </a:schemeClr>
                </a:solidFill>
              </a:rPr>
              <a:t>700</a:t>
            </a:r>
            <a:r>
              <a:rPr lang="en-AU" sz="1400" dirty="0" smtClean="0"/>
              <a:t> per month</a:t>
            </a:r>
          </a:p>
          <a:p>
            <a:pPr>
              <a:lnSpc>
                <a:spcPct val="150000"/>
              </a:lnSpc>
              <a:buNone/>
            </a:pPr>
            <a:endParaRPr lang="en-AU" sz="1400" dirty="0" smtClean="0"/>
          </a:p>
        </p:txBody>
      </p:sp>
      <p:pic>
        <p:nvPicPr>
          <p:cNvPr id="13314" name="Picture 2" descr="http://nosleepingdogs.files.wordpress.com/2009/08/loading-the-hay-wagon-1.jpg"/>
          <p:cNvPicPr>
            <a:picLocks noChangeAspect="1" noChangeArrowheads="1"/>
          </p:cNvPicPr>
          <p:nvPr/>
        </p:nvPicPr>
        <p:blipFill>
          <a:blip r:embed="rId2" cstate="print"/>
          <a:srcRect/>
          <a:stretch>
            <a:fillRect/>
          </a:stretch>
        </p:blipFill>
        <p:spPr bwMode="auto">
          <a:xfrm>
            <a:off x="4786314" y="2000240"/>
            <a:ext cx="3985935" cy="385765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Political Situation</a:t>
            </a:r>
            <a:endParaRPr lang="en-AU" dirty="0"/>
          </a:p>
        </p:txBody>
      </p:sp>
      <p:sp>
        <p:nvSpPr>
          <p:cNvPr id="5" name="Content Placeholder 4"/>
          <p:cNvSpPr>
            <a:spLocks noGrp="1"/>
          </p:cNvSpPr>
          <p:nvPr>
            <p:ph sz="half" idx="1"/>
          </p:nvPr>
        </p:nvSpPr>
        <p:spPr>
          <a:xfrm>
            <a:off x="428596" y="1770501"/>
            <a:ext cx="4074348" cy="4525963"/>
          </a:xfrm>
        </p:spPr>
        <p:txBody>
          <a:bodyPr>
            <a:normAutofit/>
          </a:bodyPr>
          <a:lstStyle/>
          <a:p>
            <a:pPr>
              <a:lnSpc>
                <a:spcPct val="150000"/>
              </a:lnSpc>
            </a:pPr>
            <a:endParaRPr lang="en-AU" sz="1050" dirty="0" smtClean="0"/>
          </a:p>
          <a:p>
            <a:pPr>
              <a:lnSpc>
                <a:spcPct val="150000"/>
              </a:lnSpc>
            </a:pPr>
            <a:r>
              <a:rPr lang="en-AU" sz="1800" dirty="0" smtClean="0"/>
              <a:t>Tsar was an </a:t>
            </a:r>
            <a:r>
              <a:rPr lang="en-AU" sz="1800" dirty="0" smtClean="0">
                <a:solidFill>
                  <a:schemeClr val="accent1">
                    <a:lumMod val="75000"/>
                  </a:schemeClr>
                </a:solidFill>
              </a:rPr>
              <a:t>inept</a:t>
            </a:r>
            <a:r>
              <a:rPr lang="en-AU" sz="1800" dirty="0" smtClean="0"/>
              <a:t> military and political </a:t>
            </a:r>
            <a:r>
              <a:rPr lang="en-AU" sz="1800" dirty="0" smtClean="0">
                <a:solidFill>
                  <a:schemeClr val="accent1">
                    <a:lumMod val="75000"/>
                  </a:schemeClr>
                </a:solidFill>
              </a:rPr>
              <a:t>leader</a:t>
            </a:r>
          </a:p>
          <a:p>
            <a:pPr>
              <a:lnSpc>
                <a:spcPct val="150000"/>
              </a:lnSpc>
            </a:pPr>
            <a:endParaRPr lang="en-AU" sz="1600" dirty="0" smtClean="0"/>
          </a:p>
          <a:p>
            <a:pPr>
              <a:lnSpc>
                <a:spcPct val="150000"/>
              </a:lnSpc>
            </a:pPr>
            <a:r>
              <a:rPr lang="en-AU" sz="1800" dirty="0" smtClean="0"/>
              <a:t>Revolution of 1917 was initiated by the very people who </a:t>
            </a:r>
            <a:r>
              <a:rPr lang="en-AU" sz="1800" u="sng" dirty="0" smtClean="0">
                <a:solidFill>
                  <a:schemeClr val="accent1">
                    <a:lumMod val="75000"/>
                  </a:schemeClr>
                </a:solidFill>
              </a:rPr>
              <a:t>SUPPORTED</a:t>
            </a:r>
            <a:r>
              <a:rPr lang="en-AU" sz="1800" dirty="0" smtClean="0"/>
              <a:t> the Tsar in 1914</a:t>
            </a:r>
          </a:p>
          <a:p>
            <a:pPr>
              <a:lnSpc>
                <a:spcPct val="150000"/>
              </a:lnSpc>
            </a:pPr>
            <a:endParaRPr lang="en-AU" sz="1600" dirty="0" smtClean="0"/>
          </a:p>
          <a:p>
            <a:pPr>
              <a:lnSpc>
                <a:spcPct val="150000"/>
              </a:lnSpc>
            </a:pPr>
            <a:r>
              <a:rPr lang="en-AU" sz="1800" dirty="0" smtClean="0"/>
              <a:t>They became </a:t>
            </a:r>
            <a:r>
              <a:rPr lang="en-AU" sz="1800" dirty="0" smtClean="0">
                <a:solidFill>
                  <a:schemeClr val="accent1">
                    <a:lumMod val="75000"/>
                  </a:schemeClr>
                </a:solidFill>
              </a:rPr>
              <a:t>fed-up</a:t>
            </a:r>
            <a:r>
              <a:rPr lang="en-AU" sz="1800" dirty="0" smtClean="0"/>
              <a:t> with his incompetence</a:t>
            </a:r>
          </a:p>
          <a:p>
            <a:pPr>
              <a:lnSpc>
                <a:spcPct val="150000"/>
              </a:lnSpc>
            </a:pPr>
            <a:endParaRPr lang="en-AU" dirty="0" smtClean="0"/>
          </a:p>
          <a:p>
            <a:pPr>
              <a:lnSpc>
                <a:spcPct val="150000"/>
              </a:lnSpc>
            </a:pPr>
            <a:endParaRPr lang="en-AU" sz="1800" dirty="0" smtClean="0"/>
          </a:p>
          <a:p>
            <a:pPr>
              <a:lnSpc>
                <a:spcPct val="150000"/>
              </a:lnSpc>
            </a:pPr>
            <a:endParaRPr lang="en-AU" sz="1800" dirty="0"/>
          </a:p>
        </p:txBody>
      </p:sp>
      <p:pic>
        <p:nvPicPr>
          <p:cNvPr id="11266" name="Picture 2" descr="http://homepage.mac.com/dmhart/WarArt/Daumier/Whips.JPG"/>
          <p:cNvPicPr>
            <a:picLocks noChangeAspect="1" noChangeArrowheads="1"/>
          </p:cNvPicPr>
          <p:nvPr/>
        </p:nvPicPr>
        <p:blipFill>
          <a:blip r:embed="rId2" cstate="print"/>
          <a:srcRect/>
          <a:stretch>
            <a:fillRect/>
          </a:stretch>
        </p:blipFill>
        <p:spPr bwMode="auto">
          <a:xfrm>
            <a:off x="4572000" y="1928802"/>
            <a:ext cx="4286280" cy="392909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Political Situation</a:t>
            </a:r>
            <a:endParaRPr lang="en-AU" dirty="0"/>
          </a:p>
        </p:txBody>
      </p:sp>
      <p:sp>
        <p:nvSpPr>
          <p:cNvPr id="5" name="Content Placeholder 4"/>
          <p:cNvSpPr>
            <a:spLocks noGrp="1"/>
          </p:cNvSpPr>
          <p:nvPr>
            <p:ph sz="half" idx="1"/>
          </p:nvPr>
        </p:nvSpPr>
        <p:spPr>
          <a:xfrm>
            <a:off x="285720" y="1770501"/>
            <a:ext cx="4074348" cy="4525963"/>
          </a:xfrm>
        </p:spPr>
        <p:txBody>
          <a:bodyPr>
            <a:normAutofit/>
          </a:bodyPr>
          <a:lstStyle/>
          <a:p>
            <a:pPr>
              <a:lnSpc>
                <a:spcPct val="150000"/>
              </a:lnSpc>
            </a:pPr>
            <a:endParaRPr lang="en-AU" sz="2400" dirty="0" smtClean="0"/>
          </a:p>
          <a:p>
            <a:pPr>
              <a:lnSpc>
                <a:spcPct val="150000"/>
              </a:lnSpc>
            </a:pPr>
            <a:r>
              <a:rPr lang="en-AU" sz="1800" dirty="0" smtClean="0"/>
              <a:t>Duma originally showed its support by </a:t>
            </a:r>
            <a:r>
              <a:rPr lang="en-AU" sz="1800" dirty="0" smtClean="0">
                <a:solidFill>
                  <a:schemeClr val="accent1">
                    <a:lumMod val="75000"/>
                  </a:schemeClr>
                </a:solidFill>
              </a:rPr>
              <a:t>suspending</a:t>
            </a:r>
            <a:r>
              <a:rPr lang="en-AU" sz="1800" dirty="0" smtClean="0"/>
              <a:t> </a:t>
            </a:r>
            <a:r>
              <a:rPr lang="en-AU" sz="1800" dirty="0" smtClean="0">
                <a:solidFill>
                  <a:schemeClr val="accent1">
                    <a:lumMod val="75000"/>
                  </a:schemeClr>
                </a:solidFill>
              </a:rPr>
              <a:t>itself</a:t>
            </a:r>
            <a:r>
              <a:rPr lang="en-AU" sz="1800" dirty="0" smtClean="0"/>
              <a:t> in 1914</a:t>
            </a:r>
          </a:p>
          <a:p>
            <a:pPr>
              <a:lnSpc>
                <a:spcPct val="150000"/>
              </a:lnSpc>
            </a:pPr>
            <a:endParaRPr lang="en-AU" sz="3600" dirty="0" smtClean="0"/>
          </a:p>
          <a:p>
            <a:pPr>
              <a:lnSpc>
                <a:spcPct val="150000"/>
              </a:lnSpc>
            </a:pPr>
            <a:r>
              <a:rPr lang="en-AU" sz="1800" dirty="0" smtClean="0"/>
              <a:t>However, by </a:t>
            </a:r>
            <a:r>
              <a:rPr lang="en-AU" sz="1800" dirty="0" smtClean="0">
                <a:solidFill>
                  <a:schemeClr val="accent1">
                    <a:lumMod val="75000"/>
                  </a:schemeClr>
                </a:solidFill>
              </a:rPr>
              <a:t>August</a:t>
            </a:r>
            <a:r>
              <a:rPr lang="en-AU" sz="1800" dirty="0" smtClean="0"/>
              <a:t> </a:t>
            </a:r>
            <a:r>
              <a:rPr lang="en-AU" sz="1800" dirty="0" smtClean="0">
                <a:solidFill>
                  <a:schemeClr val="accent1">
                    <a:lumMod val="75000"/>
                  </a:schemeClr>
                </a:solidFill>
              </a:rPr>
              <a:t>1915</a:t>
            </a:r>
            <a:r>
              <a:rPr lang="en-AU" sz="1800" dirty="0" smtClean="0"/>
              <a:t>, Nicholas II bowed to pressure and allowed the Duma to </a:t>
            </a:r>
            <a:r>
              <a:rPr lang="en-AU" sz="1800" dirty="0" smtClean="0">
                <a:solidFill>
                  <a:schemeClr val="accent1">
                    <a:lumMod val="75000"/>
                  </a:schemeClr>
                </a:solidFill>
              </a:rPr>
              <a:t>re-assemble</a:t>
            </a:r>
          </a:p>
        </p:txBody>
      </p:sp>
      <p:pic>
        <p:nvPicPr>
          <p:cNvPr id="10242" name="Picture 2" descr="http://www.gstatic.com/hostedimg/16eaa68e7efc01eb_landing">
            <a:hlinkClick r:id="rId2"/>
          </p:cNvPr>
          <p:cNvPicPr>
            <a:picLocks noChangeAspect="1" noChangeArrowheads="1"/>
          </p:cNvPicPr>
          <p:nvPr/>
        </p:nvPicPr>
        <p:blipFill>
          <a:blip r:embed="rId3" cstate="print"/>
          <a:srcRect r="9999"/>
          <a:stretch>
            <a:fillRect/>
          </a:stretch>
        </p:blipFill>
        <p:spPr bwMode="auto">
          <a:xfrm>
            <a:off x="4572000" y="2000240"/>
            <a:ext cx="4286280" cy="400052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Road to War</a:t>
            </a:r>
            <a:endParaRPr lang="en-AU" dirty="0"/>
          </a:p>
        </p:txBody>
      </p:sp>
      <p:sp>
        <p:nvSpPr>
          <p:cNvPr id="5" name="Content Placeholder 4"/>
          <p:cNvSpPr>
            <a:spLocks noGrp="1"/>
          </p:cNvSpPr>
          <p:nvPr>
            <p:ph sz="half" idx="1"/>
          </p:nvPr>
        </p:nvSpPr>
        <p:spPr/>
        <p:txBody>
          <a:bodyPr>
            <a:normAutofit/>
          </a:bodyPr>
          <a:lstStyle/>
          <a:p>
            <a:pPr>
              <a:lnSpc>
                <a:spcPct val="150000"/>
              </a:lnSpc>
            </a:pPr>
            <a:endParaRPr lang="en-AU" sz="1800" dirty="0" smtClean="0"/>
          </a:p>
          <a:p>
            <a:pPr>
              <a:lnSpc>
                <a:spcPct val="150000"/>
              </a:lnSpc>
            </a:pPr>
            <a:r>
              <a:rPr lang="en-AU" sz="1800" dirty="0" smtClean="0"/>
              <a:t>Russia mobilises its troops along </a:t>
            </a:r>
            <a:r>
              <a:rPr lang="en-AU" sz="1800" dirty="0" smtClean="0">
                <a:solidFill>
                  <a:schemeClr val="accent1">
                    <a:lumMod val="75000"/>
                  </a:schemeClr>
                </a:solidFill>
              </a:rPr>
              <a:t>Austria’s</a:t>
            </a:r>
            <a:r>
              <a:rPr lang="en-AU" sz="1800" dirty="0" smtClean="0"/>
              <a:t> border</a:t>
            </a:r>
          </a:p>
          <a:p>
            <a:pPr>
              <a:lnSpc>
                <a:spcPct val="150000"/>
              </a:lnSpc>
            </a:pPr>
            <a:endParaRPr lang="en-AU" sz="1800" dirty="0" smtClean="0"/>
          </a:p>
          <a:p>
            <a:pPr>
              <a:lnSpc>
                <a:spcPct val="150000"/>
              </a:lnSpc>
            </a:pPr>
            <a:endParaRPr lang="en-AU" sz="1800" dirty="0" smtClean="0"/>
          </a:p>
          <a:p>
            <a:pPr>
              <a:lnSpc>
                <a:spcPct val="150000"/>
              </a:lnSpc>
            </a:pPr>
            <a:r>
              <a:rPr lang="en-AU" sz="1800" dirty="0" smtClean="0"/>
              <a:t>Germany declares war on Russia on </a:t>
            </a:r>
            <a:r>
              <a:rPr lang="en-AU" sz="1800" dirty="0" smtClean="0">
                <a:solidFill>
                  <a:schemeClr val="accent1">
                    <a:lumMod val="75000"/>
                  </a:schemeClr>
                </a:solidFill>
              </a:rPr>
              <a:t>1</a:t>
            </a:r>
            <a:r>
              <a:rPr lang="en-AU" sz="1800" baseline="30000" dirty="0" smtClean="0">
                <a:solidFill>
                  <a:schemeClr val="accent1">
                    <a:lumMod val="75000"/>
                  </a:schemeClr>
                </a:solidFill>
              </a:rPr>
              <a:t>st</a:t>
            </a:r>
            <a:r>
              <a:rPr lang="en-AU" sz="1800" dirty="0" smtClean="0">
                <a:solidFill>
                  <a:schemeClr val="accent1">
                    <a:lumMod val="75000"/>
                  </a:schemeClr>
                </a:solidFill>
              </a:rPr>
              <a:t> August 1914</a:t>
            </a:r>
          </a:p>
          <a:p>
            <a:pPr>
              <a:lnSpc>
                <a:spcPct val="150000"/>
              </a:lnSpc>
            </a:pPr>
            <a:endParaRPr lang="en-AU" sz="1800" dirty="0"/>
          </a:p>
        </p:txBody>
      </p:sp>
      <p:pic>
        <p:nvPicPr>
          <p:cNvPr id="45058" name="Picture 2" descr="http://warandgame.files.wordpress.com/2007/10/mapostfront.jpg"/>
          <p:cNvPicPr>
            <a:picLocks noChangeAspect="1" noChangeArrowheads="1"/>
          </p:cNvPicPr>
          <p:nvPr/>
        </p:nvPicPr>
        <p:blipFill>
          <a:blip r:embed="rId2" cstate="print"/>
          <a:srcRect/>
          <a:stretch>
            <a:fillRect/>
          </a:stretch>
        </p:blipFill>
        <p:spPr bwMode="auto">
          <a:xfrm>
            <a:off x="4857752" y="1428736"/>
            <a:ext cx="3786214" cy="5181603"/>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Political Situation</a:t>
            </a:r>
            <a:endParaRPr lang="en-AU" dirty="0"/>
          </a:p>
        </p:txBody>
      </p:sp>
      <p:sp>
        <p:nvSpPr>
          <p:cNvPr id="5" name="Content Placeholder 4"/>
          <p:cNvSpPr>
            <a:spLocks noGrp="1"/>
          </p:cNvSpPr>
          <p:nvPr>
            <p:ph sz="half" idx="1"/>
          </p:nvPr>
        </p:nvSpPr>
        <p:spPr>
          <a:xfrm>
            <a:off x="428596" y="1770501"/>
            <a:ext cx="4074348" cy="4730333"/>
          </a:xfrm>
        </p:spPr>
        <p:txBody>
          <a:bodyPr>
            <a:normAutofit/>
          </a:bodyPr>
          <a:lstStyle/>
          <a:p>
            <a:pPr>
              <a:lnSpc>
                <a:spcPct val="150000"/>
              </a:lnSpc>
            </a:pPr>
            <a:endParaRPr lang="en-AU" sz="1800" b="1" dirty="0" smtClean="0"/>
          </a:p>
          <a:p>
            <a:pPr>
              <a:lnSpc>
                <a:spcPct val="150000"/>
              </a:lnSpc>
            </a:pPr>
            <a:endParaRPr lang="en-AU" sz="1200" b="1" dirty="0" smtClean="0"/>
          </a:p>
          <a:p>
            <a:pPr>
              <a:lnSpc>
                <a:spcPct val="150000"/>
              </a:lnSpc>
            </a:pPr>
            <a:r>
              <a:rPr lang="en-AU" sz="1800" b="1" dirty="0" smtClean="0"/>
              <a:t>Union of </a:t>
            </a:r>
            <a:r>
              <a:rPr lang="en-AU" sz="1800" b="1" i="1" dirty="0" err="1" smtClean="0"/>
              <a:t>Zemstvas</a:t>
            </a:r>
            <a:r>
              <a:rPr lang="en-AU" sz="1800" b="1" dirty="0" smtClean="0"/>
              <a:t> </a:t>
            </a:r>
            <a:r>
              <a:rPr lang="en-AU" sz="1800" dirty="0" smtClean="0"/>
              <a:t>(called the </a:t>
            </a:r>
            <a:r>
              <a:rPr lang="en-AU" sz="1800" i="1" dirty="0" err="1" smtClean="0">
                <a:solidFill>
                  <a:schemeClr val="accent1">
                    <a:lumMod val="75000"/>
                  </a:schemeClr>
                </a:solidFill>
              </a:rPr>
              <a:t>Zemgor</a:t>
            </a:r>
            <a:r>
              <a:rPr lang="en-AU" sz="1800" dirty="0" smtClean="0"/>
              <a:t>) – banded together to assist the Tsar</a:t>
            </a:r>
          </a:p>
          <a:p>
            <a:pPr>
              <a:lnSpc>
                <a:spcPct val="150000"/>
              </a:lnSpc>
            </a:pPr>
            <a:endParaRPr lang="en-AU" sz="1600" dirty="0" smtClean="0"/>
          </a:p>
          <a:p>
            <a:pPr>
              <a:lnSpc>
                <a:spcPct val="150000"/>
              </a:lnSpc>
            </a:pPr>
            <a:endParaRPr lang="en-AU" sz="1600" dirty="0" smtClean="0"/>
          </a:p>
          <a:p>
            <a:pPr>
              <a:lnSpc>
                <a:spcPct val="150000"/>
              </a:lnSpc>
            </a:pPr>
            <a:r>
              <a:rPr lang="en-AU" sz="1800" dirty="0" smtClean="0"/>
              <a:t>He officially </a:t>
            </a:r>
            <a:r>
              <a:rPr lang="en-AU" sz="1800" dirty="0" smtClean="0">
                <a:solidFill>
                  <a:schemeClr val="accent1">
                    <a:lumMod val="75000"/>
                  </a:schemeClr>
                </a:solidFill>
              </a:rPr>
              <a:t>refused</a:t>
            </a:r>
            <a:r>
              <a:rPr lang="en-AU" sz="1800" dirty="0" smtClean="0"/>
              <a:t> their assistance</a:t>
            </a:r>
          </a:p>
          <a:p>
            <a:pPr>
              <a:lnSpc>
                <a:spcPct val="150000"/>
              </a:lnSpc>
            </a:pPr>
            <a:endParaRPr lang="en-AU" sz="1800" dirty="0" smtClean="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5192520" y="1770063"/>
            <a:ext cx="2965836" cy="45259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Political Situation</a:t>
            </a:r>
            <a:endParaRPr lang="en-AU" dirty="0"/>
          </a:p>
        </p:txBody>
      </p:sp>
      <p:sp>
        <p:nvSpPr>
          <p:cNvPr id="5" name="Content Placeholder 4"/>
          <p:cNvSpPr>
            <a:spLocks noGrp="1"/>
          </p:cNvSpPr>
          <p:nvPr>
            <p:ph sz="half" idx="1"/>
          </p:nvPr>
        </p:nvSpPr>
        <p:spPr>
          <a:xfrm>
            <a:off x="428596" y="1770501"/>
            <a:ext cx="4074348" cy="4525963"/>
          </a:xfrm>
        </p:spPr>
        <p:txBody>
          <a:bodyPr>
            <a:normAutofit/>
          </a:bodyPr>
          <a:lstStyle/>
          <a:p>
            <a:pPr>
              <a:lnSpc>
                <a:spcPct val="150000"/>
              </a:lnSpc>
            </a:pPr>
            <a:endParaRPr lang="en-AU" sz="3200" dirty="0" smtClean="0"/>
          </a:p>
          <a:p>
            <a:pPr>
              <a:lnSpc>
                <a:spcPct val="150000"/>
              </a:lnSpc>
            </a:pPr>
            <a:r>
              <a:rPr lang="en-AU" sz="1800" dirty="0" smtClean="0"/>
              <a:t>This group devoted itself to </a:t>
            </a:r>
            <a:r>
              <a:rPr lang="en-AU" sz="1800" dirty="0" smtClean="0">
                <a:solidFill>
                  <a:schemeClr val="accent1">
                    <a:lumMod val="75000"/>
                  </a:schemeClr>
                </a:solidFill>
              </a:rPr>
              <a:t>helping</a:t>
            </a:r>
            <a:r>
              <a:rPr lang="en-AU" sz="1800" dirty="0" smtClean="0"/>
              <a:t> the Russian </a:t>
            </a:r>
            <a:r>
              <a:rPr lang="en-AU" sz="1800" dirty="0" smtClean="0">
                <a:solidFill>
                  <a:schemeClr val="accent1">
                    <a:lumMod val="75000"/>
                  </a:schemeClr>
                </a:solidFill>
              </a:rPr>
              <a:t>wounded</a:t>
            </a:r>
          </a:p>
          <a:p>
            <a:pPr>
              <a:lnSpc>
                <a:spcPct val="150000"/>
              </a:lnSpc>
            </a:pPr>
            <a:endParaRPr lang="en-AU" dirty="0" smtClean="0">
              <a:solidFill>
                <a:schemeClr val="accent1">
                  <a:lumMod val="75000"/>
                </a:schemeClr>
              </a:solidFill>
            </a:endParaRPr>
          </a:p>
          <a:p>
            <a:pPr>
              <a:lnSpc>
                <a:spcPct val="150000"/>
              </a:lnSpc>
            </a:pPr>
            <a:r>
              <a:rPr lang="en-AU" sz="1800" dirty="0" smtClean="0"/>
              <a:t>Success of this group showed that there were </a:t>
            </a:r>
            <a:r>
              <a:rPr lang="en-AU" sz="1800" dirty="0" smtClean="0">
                <a:solidFill>
                  <a:schemeClr val="accent1">
                    <a:lumMod val="75000"/>
                  </a:schemeClr>
                </a:solidFill>
              </a:rPr>
              <a:t>workable alternatives </a:t>
            </a:r>
            <a:r>
              <a:rPr lang="en-AU" sz="1800" dirty="0" smtClean="0"/>
              <a:t>to Tsarism</a:t>
            </a:r>
          </a:p>
          <a:p>
            <a:pPr>
              <a:lnSpc>
                <a:spcPct val="150000"/>
              </a:lnSpc>
            </a:pPr>
            <a:endParaRPr lang="en-AU" sz="1800" dirty="0" smtClean="0"/>
          </a:p>
        </p:txBody>
      </p:sp>
      <p:pic>
        <p:nvPicPr>
          <p:cNvPr id="9218" name="Picture 2" descr="http://pics.vintagepostcards.com/f/f2830.jpg"/>
          <p:cNvPicPr>
            <a:picLocks noChangeAspect="1" noChangeArrowheads="1"/>
          </p:cNvPicPr>
          <p:nvPr/>
        </p:nvPicPr>
        <p:blipFill>
          <a:blip r:embed="rId2" cstate="print"/>
          <a:srcRect/>
          <a:stretch>
            <a:fillRect/>
          </a:stretch>
        </p:blipFill>
        <p:spPr bwMode="auto">
          <a:xfrm>
            <a:off x="4786314" y="1538309"/>
            <a:ext cx="3571900" cy="496252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Political Situation</a:t>
            </a:r>
            <a:endParaRPr lang="en-AU" dirty="0"/>
          </a:p>
        </p:txBody>
      </p:sp>
      <p:sp>
        <p:nvSpPr>
          <p:cNvPr id="5" name="Content Placeholder 4"/>
          <p:cNvSpPr>
            <a:spLocks noGrp="1"/>
          </p:cNvSpPr>
          <p:nvPr>
            <p:ph sz="half" idx="1"/>
          </p:nvPr>
        </p:nvSpPr>
        <p:spPr>
          <a:xfrm>
            <a:off x="357158" y="1831995"/>
            <a:ext cx="3714776" cy="4525963"/>
          </a:xfrm>
        </p:spPr>
        <p:txBody>
          <a:bodyPr>
            <a:normAutofit/>
          </a:bodyPr>
          <a:lstStyle/>
          <a:p>
            <a:pPr>
              <a:lnSpc>
                <a:spcPct val="150000"/>
              </a:lnSpc>
            </a:pPr>
            <a:endParaRPr lang="en-AU" sz="1800" dirty="0" smtClean="0"/>
          </a:p>
          <a:p>
            <a:pPr>
              <a:lnSpc>
                <a:spcPct val="150000"/>
              </a:lnSpc>
              <a:buNone/>
            </a:pPr>
            <a:r>
              <a:rPr lang="en-AU" sz="2400" b="1" dirty="0" smtClean="0"/>
              <a:t>Lynch</a:t>
            </a:r>
            <a:endParaRPr lang="en-AU" sz="1800" b="1" dirty="0" smtClean="0"/>
          </a:p>
          <a:p>
            <a:pPr>
              <a:lnSpc>
                <a:spcPct val="150000"/>
              </a:lnSpc>
            </a:pPr>
            <a:endParaRPr lang="en-AU" sz="1800" dirty="0" smtClean="0"/>
          </a:p>
          <a:p>
            <a:pPr>
              <a:lnSpc>
                <a:spcPct val="150000"/>
              </a:lnSpc>
              <a:buNone/>
            </a:pPr>
            <a:r>
              <a:rPr lang="en-AU" sz="1800" dirty="0" smtClean="0"/>
              <a:t>	The Tsar “</a:t>
            </a:r>
            <a:r>
              <a:rPr lang="en-AU" sz="1800" i="1" dirty="0" smtClean="0">
                <a:solidFill>
                  <a:schemeClr val="accent1">
                    <a:lumMod val="75000"/>
                  </a:schemeClr>
                </a:solidFill>
              </a:rPr>
              <a:t>brushed aside the hand </a:t>
            </a:r>
          </a:p>
          <a:p>
            <a:pPr>
              <a:lnSpc>
                <a:spcPct val="150000"/>
              </a:lnSpc>
              <a:buNone/>
            </a:pPr>
            <a:r>
              <a:rPr lang="en-AU" sz="1100" i="1" dirty="0" smtClean="0">
                <a:solidFill>
                  <a:schemeClr val="accent1">
                    <a:lumMod val="75000"/>
                  </a:schemeClr>
                </a:solidFill>
              </a:rPr>
              <a:t>	</a:t>
            </a:r>
          </a:p>
          <a:p>
            <a:pPr>
              <a:lnSpc>
                <a:spcPct val="150000"/>
              </a:lnSpc>
              <a:buNone/>
            </a:pPr>
            <a:r>
              <a:rPr lang="en-AU" sz="1800" i="1" dirty="0" smtClean="0">
                <a:solidFill>
                  <a:schemeClr val="accent1">
                    <a:lumMod val="75000"/>
                  </a:schemeClr>
                </a:solidFill>
              </a:rPr>
              <a:t>	that was offered [to] them</a:t>
            </a:r>
            <a:r>
              <a:rPr lang="en-AU" sz="1800" dirty="0" smtClean="0"/>
              <a:t>”</a:t>
            </a:r>
          </a:p>
          <a:p>
            <a:pPr>
              <a:lnSpc>
                <a:spcPct val="150000"/>
              </a:lnSpc>
            </a:pPr>
            <a:endParaRPr lang="en-AU" sz="1800" dirty="0" smtClean="0"/>
          </a:p>
          <a:p>
            <a:pPr>
              <a:lnSpc>
                <a:spcPct val="150000"/>
              </a:lnSpc>
            </a:pPr>
            <a:endParaRPr lang="en-AU" sz="1800" dirty="0" smtClean="0"/>
          </a:p>
        </p:txBody>
      </p:sp>
      <p:pic>
        <p:nvPicPr>
          <p:cNvPr id="8194" name="Picture 2" descr="http://vintageprintable.com/wordpress/wp-content/uploads/2009/03/Political-Russian-Graphic-art-of-the-revolution-1905-Riot-police.jpg"/>
          <p:cNvPicPr>
            <a:picLocks noChangeAspect="1" noChangeArrowheads="1"/>
          </p:cNvPicPr>
          <p:nvPr/>
        </p:nvPicPr>
        <p:blipFill>
          <a:blip r:embed="rId2" cstate="print"/>
          <a:srcRect l="4863" t="10177" r="8780" b="11349"/>
          <a:stretch>
            <a:fillRect/>
          </a:stretch>
        </p:blipFill>
        <p:spPr bwMode="auto">
          <a:xfrm>
            <a:off x="4500562" y="2204768"/>
            <a:ext cx="4286280" cy="358168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Political Situation</a:t>
            </a:r>
            <a:endParaRPr lang="en-AU" dirty="0"/>
          </a:p>
        </p:txBody>
      </p:sp>
      <p:sp>
        <p:nvSpPr>
          <p:cNvPr id="5" name="Content Placeholder 4"/>
          <p:cNvSpPr>
            <a:spLocks noGrp="1"/>
          </p:cNvSpPr>
          <p:nvPr>
            <p:ph sz="half" idx="1"/>
          </p:nvPr>
        </p:nvSpPr>
        <p:spPr>
          <a:xfrm>
            <a:off x="428596" y="1770501"/>
            <a:ext cx="4074348" cy="4730333"/>
          </a:xfrm>
        </p:spPr>
        <p:txBody>
          <a:bodyPr>
            <a:normAutofit lnSpcReduction="10000"/>
          </a:bodyPr>
          <a:lstStyle/>
          <a:p>
            <a:pPr>
              <a:lnSpc>
                <a:spcPct val="150000"/>
              </a:lnSpc>
            </a:pPr>
            <a:endParaRPr lang="en-AU" sz="1200" dirty="0" smtClean="0"/>
          </a:p>
          <a:p>
            <a:pPr>
              <a:lnSpc>
                <a:spcPct val="150000"/>
              </a:lnSpc>
            </a:pPr>
            <a:r>
              <a:rPr lang="en-AU" sz="1800" dirty="0" smtClean="0"/>
              <a:t>The Duma, denied their voice, formed into a ‘</a:t>
            </a:r>
            <a:r>
              <a:rPr lang="en-AU" sz="1800" b="1" dirty="0" smtClean="0">
                <a:solidFill>
                  <a:schemeClr val="accent1">
                    <a:lumMod val="75000"/>
                  </a:schemeClr>
                </a:solidFill>
              </a:rPr>
              <a:t>Progressive</a:t>
            </a:r>
            <a:r>
              <a:rPr lang="en-AU" sz="1800" dirty="0" smtClean="0"/>
              <a:t> </a:t>
            </a:r>
            <a:r>
              <a:rPr lang="en-AU" sz="1800" b="1" dirty="0" smtClean="0">
                <a:solidFill>
                  <a:schemeClr val="accent1">
                    <a:lumMod val="75000"/>
                  </a:schemeClr>
                </a:solidFill>
              </a:rPr>
              <a:t>Bloc</a:t>
            </a:r>
            <a:r>
              <a:rPr lang="en-AU" sz="1800" dirty="0" smtClean="0"/>
              <a:t>’</a:t>
            </a:r>
          </a:p>
          <a:p>
            <a:pPr>
              <a:lnSpc>
                <a:spcPct val="150000"/>
              </a:lnSpc>
            </a:pPr>
            <a:endParaRPr lang="en-AU" sz="2000" dirty="0" smtClean="0"/>
          </a:p>
          <a:p>
            <a:pPr>
              <a:lnSpc>
                <a:spcPct val="150000"/>
              </a:lnSpc>
            </a:pPr>
            <a:r>
              <a:rPr lang="en-AU" sz="1800" dirty="0" smtClean="0">
                <a:solidFill>
                  <a:schemeClr val="accent1">
                    <a:lumMod val="75000"/>
                  </a:schemeClr>
                </a:solidFill>
              </a:rPr>
              <a:t>236</a:t>
            </a:r>
            <a:r>
              <a:rPr lang="en-AU" sz="1800" dirty="0" smtClean="0"/>
              <a:t> of </a:t>
            </a:r>
            <a:r>
              <a:rPr lang="en-AU" sz="1800" dirty="0" smtClean="0">
                <a:solidFill>
                  <a:schemeClr val="accent1">
                    <a:lumMod val="75000"/>
                  </a:schemeClr>
                </a:solidFill>
              </a:rPr>
              <a:t>422</a:t>
            </a:r>
            <a:r>
              <a:rPr lang="en-AU" sz="1800" dirty="0" smtClean="0"/>
              <a:t> deputies</a:t>
            </a:r>
          </a:p>
          <a:p>
            <a:pPr>
              <a:lnSpc>
                <a:spcPct val="150000"/>
              </a:lnSpc>
            </a:pPr>
            <a:endParaRPr lang="en-AU" sz="2000" dirty="0" smtClean="0"/>
          </a:p>
          <a:p>
            <a:pPr>
              <a:lnSpc>
                <a:spcPct val="150000"/>
              </a:lnSpc>
            </a:pPr>
            <a:r>
              <a:rPr lang="en-AU" sz="1800" dirty="0" smtClean="0"/>
              <a:t>Tried to </a:t>
            </a:r>
            <a:r>
              <a:rPr lang="en-AU" sz="1800" dirty="0" smtClean="0">
                <a:solidFill>
                  <a:schemeClr val="accent1">
                    <a:lumMod val="75000"/>
                  </a:schemeClr>
                </a:solidFill>
              </a:rPr>
              <a:t>advise</a:t>
            </a:r>
            <a:r>
              <a:rPr lang="en-AU" sz="1800" dirty="0" smtClean="0"/>
              <a:t> the Tsar – </a:t>
            </a:r>
            <a:r>
              <a:rPr lang="en-AU" sz="1800" dirty="0" smtClean="0">
                <a:solidFill>
                  <a:schemeClr val="accent1">
                    <a:lumMod val="75000"/>
                  </a:schemeClr>
                </a:solidFill>
              </a:rPr>
              <a:t>unheeded</a:t>
            </a:r>
          </a:p>
          <a:p>
            <a:pPr>
              <a:lnSpc>
                <a:spcPct val="150000"/>
              </a:lnSpc>
            </a:pPr>
            <a:endParaRPr lang="en-AU" sz="2000" dirty="0" smtClean="0"/>
          </a:p>
          <a:p>
            <a:pPr>
              <a:lnSpc>
                <a:spcPct val="150000"/>
              </a:lnSpc>
            </a:pPr>
            <a:r>
              <a:rPr lang="en-AU" sz="1800" dirty="0" smtClean="0"/>
              <a:t>Bloc became the </a:t>
            </a:r>
            <a:r>
              <a:rPr lang="en-AU" sz="1800" dirty="0" smtClean="0">
                <a:solidFill>
                  <a:schemeClr val="accent1">
                    <a:lumMod val="75000"/>
                  </a:schemeClr>
                </a:solidFill>
              </a:rPr>
              <a:t>focal point of resistance</a:t>
            </a:r>
          </a:p>
        </p:txBody>
      </p:sp>
      <p:pic>
        <p:nvPicPr>
          <p:cNvPr id="7169" name="Picture 1"/>
          <p:cNvPicPr>
            <a:picLocks noGrp="1" noChangeAspect="1" noChangeArrowheads="1"/>
          </p:cNvPicPr>
          <p:nvPr>
            <p:ph sz="half" idx="2"/>
          </p:nvPr>
        </p:nvPicPr>
        <p:blipFill>
          <a:blip r:embed="rId2" cstate="print"/>
          <a:srcRect/>
          <a:stretch>
            <a:fillRect/>
          </a:stretch>
        </p:blipFill>
        <p:spPr bwMode="auto">
          <a:xfrm>
            <a:off x="4656138" y="2000240"/>
            <a:ext cx="4038600" cy="39967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Political Situation</a:t>
            </a:r>
            <a:endParaRPr lang="en-AU" dirty="0"/>
          </a:p>
        </p:txBody>
      </p:sp>
      <p:sp>
        <p:nvSpPr>
          <p:cNvPr id="5" name="Content Placeholder 4"/>
          <p:cNvSpPr>
            <a:spLocks noGrp="1"/>
          </p:cNvSpPr>
          <p:nvPr>
            <p:ph sz="half" idx="1"/>
          </p:nvPr>
        </p:nvSpPr>
        <p:spPr>
          <a:xfrm>
            <a:off x="428596" y="1633106"/>
            <a:ext cx="4074348" cy="4796290"/>
          </a:xfrm>
        </p:spPr>
        <p:txBody>
          <a:bodyPr>
            <a:normAutofit lnSpcReduction="10000"/>
          </a:bodyPr>
          <a:lstStyle/>
          <a:p>
            <a:pPr>
              <a:lnSpc>
                <a:spcPct val="150000"/>
              </a:lnSpc>
            </a:pPr>
            <a:endParaRPr lang="en-AU" sz="1200" dirty="0" smtClean="0"/>
          </a:p>
          <a:p>
            <a:pPr>
              <a:lnSpc>
                <a:spcPct val="150000"/>
              </a:lnSpc>
            </a:pPr>
            <a:r>
              <a:rPr lang="en-AU" sz="1800" dirty="0" smtClean="0"/>
              <a:t>Tsar was </a:t>
            </a:r>
            <a:r>
              <a:rPr lang="en-AU" sz="1800" dirty="0" smtClean="0">
                <a:solidFill>
                  <a:schemeClr val="accent1">
                    <a:lumMod val="75000"/>
                  </a:schemeClr>
                </a:solidFill>
              </a:rPr>
              <a:t>away</a:t>
            </a:r>
            <a:r>
              <a:rPr lang="en-AU" sz="1800" dirty="0" smtClean="0"/>
              <a:t> fighting the war</a:t>
            </a:r>
          </a:p>
          <a:p>
            <a:pPr>
              <a:lnSpc>
                <a:spcPct val="150000"/>
              </a:lnSpc>
            </a:pPr>
            <a:endParaRPr lang="en-AU" sz="2200" dirty="0" smtClean="0"/>
          </a:p>
          <a:p>
            <a:pPr>
              <a:lnSpc>
                <a:spcPct val="150000"/>
              </a:lnSpc>
            </a:pPr>
            <a:r>
              <a:rPr lang="en-AU" sz="1800" b="1" dirty="0" smtClean="0"/>
              <a:t>Tsarina’s</a:t>
            </a:r>
            <a:r>
              <a:rPr lang="en-AU" sz="1800" dirty="0" smtClean="0"/>
              <a:t> </a:t>
            </a:r>
            <a:r>
              <a:rPr lang="en-AU" sz="1800" dirty="0" smtClean="0">
                <a:solidFill>
                  <a:schemeClr val="accent1">
                    <a:lumMod val="75000"/>
                  </a:schemeClr>
                </a:solidFill>
              </a:rPr>
              <a:t>influence on politics</a:t>
            </a:r>
            <a:r>
              <a:rPr lang="en-AU" sz="1800" dirty="0" smtClean="0"/>
              <a:t> caused issues at the home front </a:t>
            </a:r>
          </a:p>
          <a:p>
            <a:pPr lvl="1">
              <a:lnSpc>
                <a:spcPct val="150000"/>
              </a:lnSpc>
            </a:pPr>
            <a:endParaRPr lang="en-AU" sz="1100" dirty="0" smtClean="0"/>
          </a:p>
          <a:p>
            <a:pPr lvl="1">
              <a:lnSpc>
                <a:spcPct val="150000"/>
              </a:lnSpc>
            </a:pPr>
            <a:r>
              <a:rPr lang="en-AU" sz="1500" dirty="0" smtClean="0"/>
              <a:t>Rumours of a conspiracy with the Germans (she had German descent)</a:t>
            </a:r>
          </a:p>
          <a:p>
            <a:pPr>
              <a:lnSpc>
                <a:spcPct val="150000"/>
              </a:lnSpc>
            </a:pPr>
            <a:endParaRPr lang="en-AU" sz="2200" dirty="0" smtClean="0"/>
          </a:p>
          <a:p>
            <a:pPr>
              <a:lnSpc>
                <a:spcPct val="150000"/>
              </a:lnSpc>
            </a:pPr>
            <a:r>
              <a:rPr lang="en-AU" sz="1800" dirty="0" smtClean="0"/>
              <a:t>She was influenced by the infamous Grigori Effimovich </a:t>
            </a:r>
            <a:r>
              <a:rPr lang="en-AU" sz="1800" dirty="0" smtClean="0">
                <a:solidFill>
                  <a:schemeClr val="accent1">
                    <a:lumMod val="75000"/>
                  </a:schemeClr>
                </a:solidFill>
              </a:rPr>
              <a:t>Rasputin</a:t>
            </a:r>
          </a:p>
          <a:p>
            <a:pPr>
              <a:lnSpc>
                <a:spcPct val="150000"/>
              </a:lnSpc>
            </a:pPr>
            <a:endParaRPr lang="en-AU" sz="1800" dirty="0" smtClean="0"/>
          </a:p>
          <a:p>
            <a:pPr>
              <a:lnSpc>
                <a:spcPct val="150000"/>
              </a:lnSpc>
            </a:pPr>
            <a:endParaRPr lang="en-AU" sz="1800" dirty="0"/>
          </a:p>
        </p:txBody>
      </p:sp>
      <p:pic>
        <p:nvPicPr>
          <p:cNvPr id="35842" name="Picture 2" descr="http://brokenworld.wikispaces.com/file/view/rasputin.a.gif/30635412/rasputin.a.gif"/>
          <p:cNvPicPr>
            <a:picLocks noChangeAspect="1" noChangeArrowheads="1"/>
          </p:cNvPicPr>
          <p:nvPr/>
        </p:nvPicPr>
        <p:blipFill>
          <a:blip r:embed="rId2" cstate="print"/>
          <a:srcRect/>
          <a:stretch>
            <a:fillRect/>
          </a:stretch>
        </p:blipFill>
        <p:spPr bwMode="auto">
          <a:xfrm>
            <a:off x="4643438" y="1928802"/>
            <a:ext cx="4000528" cy="410580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Rasputin</a:t>
            </a:r>
            <a:endParaRPr lang="en-AU" dirty="0"/>
          </a:p>
        </p:txBody>
      </p:sp>
      <p:sp>
        <p:nvSpPr>
          <p:cNvPr id="5" name="Content Placeholder 4"/>
          <p:cNvSpPr>
            <a:spLocks noGrp="1"/>
          </p:cNvSpPr>
          <p:nvPr>
            <p:ph sz="half" idx="1"/>
          </p:nvPr>
        </p:nvSpPr>
        <p:spPr>
          <a:xfrm>
            <a:off x="283338" y="1770501"/>
            <a:ext cx="4288662" cy="4525963"/>
          </a:xfrm>
        </p:spPr>
        <p:txBody>
          <a:bodyPr>
            <a:normAutofit/>
          </a:bodyPr>
          <a:lstStyle/>
          <a:p>
            <a:pPr>
              <a:lnSpc>
                <a:spcPct val="150000"/>
              </a:lnSpc>
              <a:buNone/>
            </a:pPr>
            <a:endParaRPr lang="en-AU" sz="1600" dirty="0" smtClean="0"/>
          </a:p>
          <a:p>
            <a:pPr>
              <a:lnSpc>
                <a:spcPct val="150000"/>
              </a:lnSpc>
            </a:pPr>
            <a:r>
              <a:rPr lang="en-AU" sz="1800" dirty="0" smtClean="0">
                <a:solidFill>
                  <a:schemeClr val="accent1">
                    <a:lumMod val="75000"/>
                  </a:schemeClr>
                </a:solidFill>
              </a:rPr>
              <a:t>Mystic</a:t>
            </a:r>
            <a:r>
              <a:rPr lang="en-AU" sz="1800" dirty="0" smtClean="0"/>
              <a:t> from Siberia</a:t>
            </a:r>
          </a:p>
          <a:p>
            <a:pPr>
              <a:lnSpc>
                <a:spcPct val="150000"/>
              </a:lnSpc>
            </a:pPr>
            <a:endParaRPr lang="en-AU" sz="2000" dirty="0" smtClean="0"/>
          </a:p>
          <a:p>
            <a:pPr>
              <a:lnSpc>
                <a:spcPct val="150000"/>
              </a:lnSpc>
            </a:pPr>
            <a:r>
              <a:rPr lang="en-AU" sz="1800" dirty="0" smtClean="0"/>
              <a:t>Reputed to have the powers of </a:t>
            </a:r>
            <a:r>
              <a:rPr lang="en-AU" sz="1800" dirty="0" smtClean="0">
                <a:solidFill>
                  <a:schemeClr val="accent1">
                    <a:lumMod val="75000"/>
                  </a:schemeClr>
                </a:solidFill>
              </a:rPr>
              <a:t>healing</a:t>
            </a:r>
            <a:r>
              <a:rPr lang="en-AU" sz="1800" dirty="0" smtClean="0"/>
              <a:t> and </a:t>
            </a:r>
            <a:r>
              <a:rPr lang="en-AU" sz="1800" dirty="0" smtClean="0">
                <a:solidFill>
                  <a:schemeClr val="accent1">
                    <a:lumMod val="75000"/>
                  </a:schemeClr>
                </a:solidFill>
              </a:rPr>
              <a:t>prophecy</a:t>
            </a:r>
          </a:p>
          <a:p>
            <a:pPr>
              <a:lnSpc>
                <a:spcPct val="150000"/>
              </a:lnSpc>
            </a:pPr>
            <a:endParaRPr lang="en-AU" sz="2000" dirty="0" smtClean="0"/>
          </a:p>
          <a:p>
            <a:pPr>
              <a:lnSpc>
                <a:spcPct val="150000"/>
              </a:lnSpc>
            </a:pPr>
            <a:r>
              <a:rPr lang="en-AU" sz="1800" dirty="0" smtClean="0"/>
              <a:t>Tsarina believed he was </a:t>
            </a:r>
            <a:r>
              <a:rPr lang="en-AU" sz="1800" dirty="0" smtClean="0">
                <a:solidFill>
                  <a:schemeClr val="accent1">
                    <a:lumMod val="75000"/>
                  </a:schemeClr>
                </a:solidFill>
              </a:rPr>
              <a:t>sent by God </a:t>
            </a:r>
            <a:r>
              <a:rPr lang="en-AU" sz="1900" dirty="0" smtClean="0"/>
              <a:t>to save </a:t>
            </a:r>
            <a:r>
              <a:rPr lang="en-AU" sz="1800" dirty="0" smtClean="0"/>
              <a:t>her son Alexi (who was </a:t>
            </a:r>
            <a:r>
              <a:rPr lang="en-AU" sz="1800" i="1" dirty="0" smtClean="0"/>
              <a:t>haemophilic</a:t>
            </a:r>
            <a:r>
              <a:rPr lang="en-AU" sz="1800" dirty="0" smtClean="0"/>
              <a:t>)</a:t>
            </a:r>
            <a:endParaRPr lang="en-AU" sz="1800" dirty="0"/>
          </a:p>
        </p:txBody>
      </p:sp>
      <p:pic>
        <p:nvPicPr>
          <p:cNvPr id="34817" name="Picture 1"/>
          <p:cNvPicPr>
            <a:picLocks noGrp="1" noChangeAspect="1" noChangeArrowheads="1"/>
          </p:cNvPicPr>
          <p:nvPr>
            <p:ph sz="half" idx="2"/>
          </p:nvPr>
        </p:nvPicPr>
        <p:blipFill>
          <a:blip r:embed="rId2" cstate="print"/>
          <a:srcRect/>
          <a:stretch>
            <a:fillRect/>
          </a:stretch>
        </p:blipFill>
        <p:spPr bwMode="auto">
          <a:xfrm>
            <a:off x="5148272" y="1831996"/>
            <a:ext cx="3424255" cy="45259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Rasputin</a:t>
            </a:r>
            <a:endParaRPr lang="en-AU" dirty="0"/>
          </a:p>
        </p:txBody>
      </p:sp>
      <p:sp>
        <p:nvSpPr>
          <p:cNvPr id="5" name="Content Placeholder 4"/>
          <p:cNvSpPr>
            <a:spLocks noGrp="1"/>
          </p:cNvSpPr>
          <p:nvPr>
            <p:ph sz="half" idx="1"/>
          </p:nvPr>
        </p:nvSpPr>
        <p:spPr/>
        <p:txBody>
          <a:bodyPr>
            <a:normAutofit/>
          </a:bodyPr>
          <a:lstStyle/>
          <a:p>
            <a:pPr>
              <a:lnSpc>
                <a:spcPct val="150000"/>
              </a:lnSpc>
            </a:pPr>
            <a:endParaRPr lang="en-AU" sz="1100" dirty="0" smtClean="0"/>
          </a:p>
          <a:p>
            <a:pPr>
              <a:lnSpc>
                <a:spcPct val="150000"/>
              </a:lnSpc>
            </a:pPr>
            <a:endParaRPr lang="en-AU" sz="1100" dirty="0" smtClean="0"/>
          </a:p>
          <a:p>
            <a:pPr>
              <a:lnSpc>
                <a:spcPct val="150000"/>
              </a:lnSpc>
            </a:pPr>
            <a:r>
              <a:rPr lang="en-AU" sz="1800" dirty="0" smtClean="0"/>
              <a:t>Nicholas also </a:t>
            </a:r>
            <a:r>
              <a:rPr lang="en-AU" sz="1800" dirty="0" smtClean="0">
                <a:solidFill>
                  <a:schemeClr val="accent1">
                    <a:lumMod val="75000"/>
                  </a:schemeClr>
                </a:solidFill>
              </a:rPr>
              <a:t>accepted</a:t>
            </a:r>
            <a:r>
              <a:rPr lang="en-AU" sz="1800" dirty="0" smtClean="0"/>
              <a:t> Rasputin</a:t>
            </a:r>
          </a:p>
          <a:p>
            <a:pPr>
              <a:lnSpc>
                <a:spcPct val="150000"/>
              </a:lnSpc>
            </a:pPr>
            <a:endParaRPr lang="en-AU" sz="1000" dirty="0" smtClean="0"/>
          </a:p>
          <a:p>
            <a:pPr>
              <a:lnSpc>
                <a:spcPct val="150000"/>
              </a:lnSpc>
            </a:pPr>
            <a:endParaRPr lang="en-AU" sz="1600" dirty="0" smtClean="0"/>
          </a:p>
          <a:p>
            <a:pPr>
              <a:lnSpc>
                <a:spcPct val="150000"/>
              </a:lnSpc>
            </a:pPr>
            <a:r>
              <a:rPr lang="en-AU" sz="1800" dirty="0" smtClean="0"/>
              <a:t>Believed through Rasputin he (Nicholas) could </a:t>
            </a:r>
            <a:r>
              <a:rPr lang="en-AU" sz="1800" dirty="0" smtClean="0">
                <a:solidFill>
                  <a:schemeClr val="accent1">
                    <a:lumMod val="75000"/>
                  </a:schemeClr>
                </a:solidFill>
              </a:rPr>
              <a:t>keep in touch </a:t>
            </a:r>
            <a:r>
              <a:rPr lang="en-AU" sz="1800" dirty="0" smtClean="0"/>
              <a:t>with the ordinary </a:t>
            </a:r>
            <a:r>
              <a:rPr lang="en-AU" sz="1800" dirty="0" smtClean="0">
                <a:solidFill>
                  <a:schemeClr val="accent1">
                    <a:lumMod val="75000"/>
                  </a:schemeClr>
                </a:solidFill>
              </a:rPr>
              <a:t>peasant</a:t>
            </a:r>
          </a:p>
          <a:p>
            <a:pPr lvl="1">
              <a:lnSpc>
                <a:spcPct val="150000"/>
              </a:lnSpc>
            </a:pPr>
            <a:endParaRPr lang="en-AU" sz="1800" dirty="0" smtClean="0"/>
          </a:p>
          <a:p>
            <a:pPr lvl="1">
              <a:lnSpc>
                <a:spcPct val="150000"/>
              </a:lnSpc>
            </a:pPr>
            <a:r>
              <a:rPr lang="en-AU" sz="1600" dirty="0" smtClean="0"/>
              <a:t>Rasputin had peasant origins</a:t>
            </a:r>
            <a:endParaRPr lang="en-AU" sz="1400" dirty="0">
              <a:solidFill>
                <a:schemeClr val="accent1">
                  <a:lumMod val="75000"/>
                </a:schemeClr>
              </a:solidFill>
            </a:endParaRPr>
          </a:p>
        </p:txBody>
      </p:sp>
      <p:pic>
        <p:nvPicPr>
          <p:cNvPr id="33793" name="Picture 1"/>
          <p:cNvPicPr>
            <a:picLocks noGrp="1" noChangeAspect="1" noChangeArrowheads="1"/>
          </p:cNvPicPr>
          <p:nvPr>
            <p:ph sz="half" idx="2"/>
          </p:nvPr>
        </p:nvPicPr>
        <p:blipFill>
          <a:blip r:embed="rId2" cstate="print"/>
          <a:srcRect/>
          <a:stretch>
            <a:fillRect/>
          </a:stretch>
        </p:blipFill>
        <p:spPr bwMode="auto">
          <a:xfrm>
            <a:off x="5158376" y="1831996"/>
            <a:ext cx="3485590" cy="45259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Rasputin</a:t>
            </a:r>
            <a:endParaRPr lang="en-AU" dirty="0"/>
          </a:p>
        </p:txBody>
      </p:sp>
      <p:sp>
        <p:nvSpPr>
          <p:cNvPr id="5" name="Content Placeholder 4"/>
          <p:cNvSpPr>
            <a:spLocks noGrp="1"/>
          </p:cNvSpPr>
          <p:nvPr>
            <p:ph sz="half" idx="1"/>
          </p:nvPr>
        </p:nvSpPr>
        <p:spPr>
          <a:xfrm>
            <a:off x="214282" y="1714488"/>
            <a:ext cx="4286280" cy="4873209"/>
          </a:xfrm>
        </p:spPr>
        <p:txBody>
          <a:bodyPr>
            <a:normAutofit fontScale="92500"/>
          </a:bodyPr>
          <a:lstStyle/>
          <a:p>
            <a:pPr>
              <a:lnSpc>
                <a:spcPct val="150000"/>
              </a:lnSpc>
            </a:pPr>
            <a:endParaRPr lang="en-AU" sz="1500" dirty="0" smtClean="0"/>
          </a:p>
          <a:p>
            <a:pPr>
              <a:lnSpc>
                <a:spcPct val="150000"/>
              </a:lnSpc>
            </a:pPr>
            <a:r>
              <a:rPr lang="en-AU" sz="1900" dirty="0" smtClean="0"/>
              <a:t>Rasputin had </a:t>
            </a:r>
            <a:r>
              <a:rPr lang="en-AU" sz="1900" dirty="0" smtClean="0">
                <a:solidFill>
                  <a:schemeClr val="accent1">
                    <a:lumMod val="75000"/>
                  </a:schemeClr>
                </a:solidFill>
              </a:rPr>
              <a:t>little schooling </a:t>
            </a:r>
            <a:r>
              <a:rPr lang="en-AU" sz="1900" dirty="0" smtClean="0"/>
              <a:t>in either education or politics</a:t>
            </a:r>
          </a:p>
          <a:p>
            <a:pPr>
              <a:lnSpc>
                <a:spcPct val="150000"/>
              </a:lnSpc>
            </a:pPr>
            <a:endParaRPr lang="en-AU" sz="2000" dirty="0" smtClean="0"/>
          </a:p>
          <a:p>
            <a:pPr>
              <a:lnSpc>
                <a:spcPct val="150000"/>
              </a:lnSpc>
            </a:pPr>
            <a:r>
              <a:rPr lang="en-AU" sz="1900" dirty="0" smtClean="0"/>
              <a:t>Made loyal monarchists and nobles </a:t>
            </a:r>
            <a:r>
              <a:rPr lang="en-AU" sz="1900" dirty="0" smtClean="0">
                <a:solidFill>
                  <a:schemeClr val="accent1">
                    <a:lumMod val="75000"/>
                  </a:schemeClr>
                </a:solidFill>
              </a:rPr>
              <a:t>uneasy</a:t>
            </a:r>
            <a:r>
              <a:rPr lang="en-AU" sz="1900" dirty="0" smtClean="0"/>
              <a:t>, Lynch:</a:t>
            </a:r>
            <a:endParaRPr lang="en-AU" sz="1900" dirty="0" smtClean="0">
              <a:solidFill>
                <a:schemeClr val="accent1">
                  <a:lumMod val="75000"/>
                </a:schemeClr>
              </a:solidFill>
            </a:endParaRPr>
          </a:p>
          <a:p>
            <a:pPr>
              <a:lnSpc>
                <a:spcPct val="150000"/>
              </a:lnSpc>
            </a:pPr>
            <a:endParaRPr lang="en-AU" sz="2000" dirty="0" smtClean="0">
              <a:solidFill>
                <a:schemeClr val="accent1">
                  <a:lumMod val="75000"/>
                </a:schemeClr>
              </a:solidFill>
            </a:endParaRPr>
          </a:p>
          <a:p>
            <a:pPr>
              <a:lnSpc>
                <a:spcPct val="150000"/>
              </a:lnSpc>
            </a:pPr>
            <a:r>
              <a:rPr lang="en-AU" sz="1900" dirty="0" smtClean="0"/>
              <a:t>“</a:t>
            </a:r>
            <a:r>
              <a:rPr lang="en-AU" sz="1800" i="1" dirty="0" smtClean="0"/>
              <a:t>Even the strongest supporters of Tsardom found it difficult to defend a system under the sway of a debauched monk</a:t>
            </a:r>
            <a:r>
              <a:rPr lang="en-AU" sz="1900" dirty="0" smtClean="0"/>
              <a:t>”</a:t>
            </a:r>
            <a:endParaRPr lang="en-AU" sz="1900" dirty="0">
              <a:solidFill>
                <a:schemeClr val="accent1">
                  <a:lumMod val="75000"/>
                </a:schemeClr>
              </a:solidFill>
            </a:endParaRPr>
          </a:p>
        </p:txBody>
      </p:sp>
      <p:pic>
        <p:nvPicPr>
          <p:cNvPr id="32769" name="Picture 1"/>
          <p:cNvPicPr>
            <a:picLocks noGrp="1" noChangeAspect="1" noChangeArrowheads="1"/>
          </p:cNvPicPr>
          <p:nvPr>
            <p:ph sz="half" idx="2"/>
          </p:nvPr>
        </p:nvPicPr>
        <p:blipFill>
          <a:blip r:embed="rId2" cstate="print"/>
          <a:srcRect/>
          <a:stretch>
            <a:fillRect/>
          </a:stretch>
        </p:blipFill>
        <p:spPr bwMode="auto">
          <a:xfrm>
            <a:off x="4929190" y="1770063"/>
            <a:ext cx="3651345" cy="45259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Death of Rasputin</a:t>
            </a:r>
            <a:br>
              <a:rPr lang="en-AU" dirty="0" smtClean="0"/>
            </a:br>
            <a:endParaRPr lang="en-AU" dirty="0"/>
          </a:p>
        </p:txBody>
      </p:sp>
      <p:sp>
        <p:nvSpPr>
          <p:cNvPr id="5" name="Content Placeholder 4"/>
          <p:cNvSpPr>
            <a:spLocks noGrp="1"/>
          </p:cNvSpPr>
          <p:nvPr>
            <p:ph sz="half" idx="1"/>
          </p:nvPr>
        </p:nvSpPr>
        <p:spPr/>
        <p:txBody>
          <a:bodyPr>
            <a:normAutofit lnSpcReduction="10000"/>
          </a:bodyPr>
          <a:lstStyle/>
          <a:p>
            <a:pPr>
              <a:lnSpc>
                <a:spcPct val="150000"/>
              </a:lnSpc>
            </a:pPr>
            <a:endParaRPr lang="en-AU" sz="1400" dirty="0" smtClean="0"/>
          </a:p>
          <a:p>
            <a:pPr>
              <a:lnSpc>
                <a:spcPct val="150000"/>
              </a:lnSpc>
            </a:pPr>
            <a:r>
              <a:rPr lang="en-AU" sz="1800" dirty="0" smtClean="0"/>
              <a:t>Felix </a:t>
            </a:r>
            <a:r>
              <a:rPr lang="en-AU" sz="1800" dirty="0" err="1" smtClean="0"/>
              <a:t>Youssoupoff</a:t>
            </a:r>
            <a:r>
              <a:rPr lang="en-AU" sz="1800" dirty="0" smtClean="0"/>
              <a:t> planned to </a:t>
            </a:r>
            <a:r>
              <a:rPr lang="en-AU" sz="1800" dirty="0" smtClean="0">
                <a:solidFill>
                  <a:schemeClr val="accent1">
                    <a:lumMod val="75000"/>
                  </a:schemeClr>
                </a:solidFill>
              </a:rPr>
              <a:t>kill</a:t>
            </a:r>
            <a:r>
              <a:rPr lang="en-AU" sz="1800" dirty="0" smtClean="0"/>
              <a:t> Rasputin</a:t>
            </a:r>
          </a:p>
          <a:p>
            <a:pPr>
              <a:lnSpc>
                <a:spcPct val="150000"/>
              </a:lnSpc>
            </a:pPr>
            <a:endParaRPr lang="en-AU" sz="2000" dirty="0" smtClean="0"/>
          </a:p>
          <a:p>
            <a:pPr>
              <a:lnSpc>
                <a:spcPct val="150000"/>
              </a:lnSpc>
            </a:pPr>
            <a:r>
              <a:rPr lang="en-AU" sz="1800" dirty="0" smtClean="0"/>
              <a:t>Fed him cakes and wine laced with </a:t>
            </a:r>
            <a:r>
              <a:rPr lang="en-AU" sz="1800" dirty="0" smtClean="0">
                <a:solidFill>
                  <a:schemeClr val="accent1">
                    <a:lumMod val="75000"/>
                  </a:schemeClr>
                </a:solidFill>
              </a:rPr>
              <a:t>cyanide</a:t>
            </a:r>
            <a:r>
              <a:rPr lang="en-AU" sz="1800" dirty="0" smtClean="0"/>
              <a:t> (which Rasputin consumed a large quantity of)</a:t>
            </a:r>
          </a:p>
          <a:p>
            <a:pPr>
              <a:lnSpc>
                <a:spcPct val="150000"/>
              </a:lnSpc>
            </a:pPr>
            <a:endParaRPr lang="en-AU" sz="2000" dirty="0" smtClean="0"/>
          </a:p>
          <a:p>
            <a:pPr>
              <a:lnSpc>
                <a:spcPct val="150000"/>
              </a:lnSpc>
            </a:pPr>
            <a:r>
              <a:rPr lang="en-AU" sz="1800" dirty="0" smtClean="0"/>
              <a:t>When he was disposing of the body he realised Rasputin was </a:t>
            </a:r>
            <a:r>
              <a:rPr lang="en-AU" sz="1800" i="1" dirty="0" smtClean="0">
                <a:solidFill>
                  <a:schemeClr val="accent1">
                    <a:lumMod val="75000"/>
                  </a:schemeClr>
                </a:solidFill>
              </a:rPr>
              <a:t>still alive</a:t>
            </a:r>
            <a:endParaRPr lang="en-AU" sz="1800" i="1" dirty="0">
              <a:solidFill>
                <a:schemeClr val="accent1">
                  <a:lumMod val="75000"/>
                </a:schemeClr>
              </a:solidFill>
            </a:endParaRPr>
          </a:p>
        </p:txBody>
      </p:sp>
      <p:pic>
        <p:nvPicPr>
          <p:cNvPr id="8" name="Picture 1"/>
          <p:cNvPicPr>
            <a:picLocks noGrp="1" noChangeAspect="1" noChangeArrowheads="1"/>
          </p:cNvPicPr>
          <p:nvPr>
            <p:ph sz="half" idx="2"/>
          </p:nvPr>
        </p:nvPicPr>
        <p:blipFill>
          <a:blip r:embed="rId2" cstate="print"/>
          <a:srcRect/>
          <a:stretch>
            <a:fillRect/>
          </a:stretch>
        </p:blipFill>
        <p:spPr bwMode="auto">
          <a:xfrm>
            <a:off x="4676804" y="2130242"/>
            <a:ext cx="4038600" cy="38056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Death of Rasputin</a:t>
            </a:r>
            <a:br>
              <a:rPr lang="en-AU" dirty="0" smtClean="0"/>
            </a:br>
            <a:endParaRPr lang="en-AU" dirty="0"/>
          </a:p>
        </p:txBody>
      </p:sp>
      <p:sp>
        <p:nvSpPr>
          <p:cNvPr id="5" name="Content Placeholder 4"/>
          <p:cNvSpPr>
            <a:spLocks noGrp="1"/>
          </p:cNvSpPr>
          <p:nvPr>
            <p:ph sz="half" idx="1"/>
          </p:nvPr>
        </p:nvSpPr>
        <p:spPr/>
        <p:txBody>
          <a:bodyPr>
            <a:normAutofit/>
          </a:bodyPr>
          <a:lstStyle/>
          <a:p>
            <a:pPr>
              <a:lnSpc>
                <a:spcPct val="150000"/>
              </a:lnSpc>
            </a:pPr>
            <a:endParaRPr lang="en-AU" dirty="0" smtClean="0"/>
          </a:p>
          <a:p>
            <a:pPr>
              <a:lnSpc>
                <a:spcPct val="150000"/>
              </a:lnSpc>
            </a:pPr>
            <a:r>
              <a:rPr lang="en-AU" sz="1800" dirty="0" smtClean="0"/>
              <a:t>Rasputin attacked </a:t>
            </a:r>
            <a:r>
              <a:rPr lang="en-AU" sz="1800" dirty="0" err="1" smtClean="0"/>
              <a:t>Youssoupoff</a:t>
            </a:r>
            <a:r>
              <a:rPr lang="en-AU" sz="1800" dirty="0" smtClean="0"/>
              <a:t> , the </a:t>
            </a:r>
            <a:r>
              <a:rPr lang="en-AU" sz="1800" dirty="0" err="1" smtClean="0"/>
              <a:t>Youssoupoff</a:t>
            </a:r>
            <a:r>
              <a:rPr lang="en-AU" sz="1800" dirty="0" smtClean="0"/>
              <a:t> </a:t>
            </a:r>
            <a:r>
              <a:rPr lang="en-AU" sz="1800" i="1" dirty="0" smtClean="0">
                <a:solidFill>
                  <a:schemeClr val="accent1">
                    <a:lumMod val="75000"/>
                  </a:schemeClr>
                </a:solidFill>
              </a:rPr>
              <a:t>shot him 4 times in the heart </a:t>
            </a:r>
            <a:r>
              <a:rPr lang="en-AU" sz="1800" dirty="0" smtClean="0"/>
              <a:t>and threw him in the river</a:t>
            </a:r>
          </a:p>
          <a:p>
            <a:pPr>
              <a:lnSpc>
                <a:spcPct val="150000"/>
              </a:lnSpc>
            </a:pPr>
            <a:endParaRPr lang="en-AU" dirty="0" smtClean="0"/>
          </a:p>
          <a:p>
            <a:pPr>
              <a:lnSpc>
                <a:spcPct val="150000"/>
              </a:lnSpc>
            </a:pPr>
            <a:r>
              <a:rPr lang="en-AU" sz="1800" dirty="0" smtClean="0"/>
              <a:t>People reported Rasputin to still be </a:t>
            </a:r>
            <a:r>
              <a:rPr lang="en-AU" sz="1800" i="1" dirty="0" smtClean="0">
                <a:solidFill>
                  <a:schemeClr val="accent1">
                    <a:lumMod val="75000"/>
                  </a:schemeClr>
                </a:solidFill>
              </a:rPr>
              <a:t>alive</a:t>
            </a:r>
            <a:r>
              <a:rPr lang="en-AU" sz="1800" dirty="0" smtClean="0"/>
              <a:t> when he was drowned...</a:t>
            </a:r>
            <a:endParaRPr lang="en-AU" sz="1800" dirty="0"/>
          </a:p>
        </p:txBody>
      </p:sp>
      <p:pic>
        <p:nvPicPr>
          <p:cNvPr id="8" name="Picture 2"/>
          <p:cNvPicPr>
            <a:picLocks noGrp="1" noChangeAspect="1" noChangeArrowheads="1"/>
          </p:cNvPicPr>
          <p:nvPr>
            <p:ph sz="half" idx="2"/>
          </p:nvPr>
        </p:nvPicPr>
        <p:blipFill>
          <a:blip r:embed="rId2" cstate="print"/>
          <a:srcRect l="10299" r="10102"/>
          <a:stretch>
            <a:fillRect/>
          </a:stretch>
        </p:blipFill>
        <p:spPr bwMode="auto">
          <a:xfrm>
            <a:off x="5072066" y="2000240"/>
            <a:ext cx="3571900" cy="448733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Road to War</a:t>
            </a:r>
            <a:endParaRPr lang="en-AU" dirty="0"/>
          </a:p>
        </p:txBody>
      </p:sp>
      <p:sp>
        <p:nvSpPr>
          <p:cNvPr id="5" name="Content Placeholder 4"/>
          <p:cNvSpPr>
            <a:spLocks noGrp="1"/>
          </p:cNvSpPr>
          <p:nvPr>
            <p:ph sz="half" idx="1"/>
          </p:nvPr>
        </p:nvSpPr>
        <p:spPr/>
        <p:txBody>
          <a:bodyPr>
            <a:normAutofit/>
          </a:bodyPr>
          <a:lstStyle/>
          <a:p>
            <a:pPr>
              <a:lnSpc>
                <a:spcPct val="150000"/>
              </a:lnSpc>
            </a:pPr>
            <a:r>
              <a:rPr lang="en-AU" sz="1800" dirty="0" smtClean="0"/>
              <a:t>The people of the nation initially </a:t>
            </a:r>
            <a:r>
              <a:rPr lang="en-AU" sz="1800" dirty="0" smtClean="0">
                <a:solidFill>
                  <a:schemeClr val="accent1">
                    <a:lumMod val="75000"/>
                  </a:schemeClr>
                </a:solidFill>
              </a:rPr>
              <a:t>rallied</a:t>
            </a:r>
            <a:r>
              <a:rPr lang="en-AU" sz="1800" dirty="0" smtClean="0"/>
              <a:t> </a:t>
            </a:r>
            <a:r>
              <a:rPr lang="en-AU" sz="1800" dirty="0" smtClean="0">
                <a:solidFill>
                  <a:schemeClr val="accent1">
                    <a:lumMod val="75000"/>
                  </a:schemeClr>
                </a:solidFill>
              </a:rPr>
              <a:t>to</a:t>
            </a:r>
            <a:r>
              <a:rPr lang="en-AU" sz="1800" dirty="0" smtClean="0"/>
              <a:t> the Tsar</a:t>
            </a:r>
          </a:p>
          <a:p>
            <a:pPr>
              <a:lnSpc>
                <a:spcPct val="150000"/>
              </a:lnSpc>
            </a:pPr>
            <a:endParaRPr lang="en-AU" sz="1800" dirty="0" smtClean="0"/>
          </a:p>
          <a:p>
            <a:pPr>
              <a:lnSpc>
                <a:spcPct val="150000"/>
              </a:lnSpc>
            </a:pPr>
            <a:r>
              <a:rPr lang="en-AU" sz="1800" dirty="0" smtClean="0"/>
              <a:t>Discontent with the lack of reform by the Duma was </a:t>
            </a:r>
            <a:r>
              <a:rPr lang="en-AU" sz="1800" dirty="0" smtClean="0">
                <a:solidFill>
                  <a:schemeClr val="accent1">
                    <a:lumMod val="75000"/>
                  </a:schemeClr>
                </a:solidFill>
              </a:rPr>
              <a:t>forgotten</a:t>
            </a:r>
            <a:r>
              <a:rPr lang="en-AU" sz="1800" dirty="0" smtClean="0"/>
              <a:t> for a little while...</a:t>
            </a:r>
          </a:p>
          <a:p>
            <a:pPr>
              <a:lnSpc>
                <a:spcPct val="150000"/>
              </a:lnSpc>
            </a:pPr>
            <a:endParaRPr lang="en-AU" sz="1800" dirty="0" smtClean="0"/>
          </a:p>
          <a:p>
            <a:pPr>
              <a:lnSpc>
                <a:spcPct val="150000"/>
              </a:lnSpc>
            </a:pPr>
            <a:r>
              <a:rPr lang="en-AU" sz="1800" dirty="0" smtClean="0"/>
              <a:t>BUT: revolutionaries still pushed the idea that it was a </a:t>
            </a:r>
            <a:r>
              <a:rPr lang="en-AU" sz="1800" dirty="0" smtClean="0">
                <a:solidFill>
                  <a:schemeClr val="accent1">
                    <a:lumMod val="75000"/>
                  </a:schemeClr>
                </a:solidFill>
              </a:rPr>
              <a:t>bourgeois war</a:t>
            </a:r>
          </a:p>
        </p:txBody>
      </p:sp>
      <p:pic>
        <p:nvPicPr>
          <p:cNvPr id="8" name="Picture 4"/>
          <p:cNvPicPr>
            <a:picLocks noGrp="1" noChangeAspect="1" noChangeArrowheads="1"/>
          </p:cNvPicPr>
          <p:nvPr>
            <p:ph sz="half" idx="2"/>
          </p:nvPr>
        </p:nvPicPr>
        <p:blipFill>
          <a:blip r:embed="rId2" cstate="print"/>
          <a:srcRect/>
          <a:stretch>
            <a:fillRect/>
          </a:stretch>
        </p:blipFill>
        <p:spPr bwMode="auto">
          <a:xfrm>
            <a:off x="4709692" y="1770063"/>
            <a:ext cx="3931492" cy="452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Results</a:t>
            </a:r>
            <a:endParaRPr lang="en-AU" dirty="0"/>
          </a:p>
        </p:txBody>
      </p:sp>
      <p:sp>
        <p:nvSpPr>
          <p:cNvPr id="5" name="Content Placeholder 4"/>
          <p:cNvSpPr>
            <a:spLocks noGrp="1"/>
          </p:cNvSpPr>
          <p:nvPr>
            <p:ph sz="half" idx="1"/>
          </p:nvPr>
        </p:nvSpPr>
        <p:spPr/>
        <p:txBody>
          <a:bodyPr>
            <a:normAutofit/>
          </a:bodyPr>
          <a:lstStyle/>
          <a:p>
            <a:pPr>
              <a:lnSpc>
                <a:spcPct val="150000"/>
              </a:lnSpc>
            </a:pPr>
            <a:endParaRPr lang="en-AU" sz="3200" dirty="0" smtClean="0"/>
          </a:p>
          <a:p>
            <a:pPr>
              <a:lnSpc>
                <a:spcPct val="150000"/>
              </a:lnSpc>
            </a:pPr>
            <a:r>
              <a:rPr lang="en-AU" sz="1800" dirty="0" smtClean="0"/>
              <a:t>Death of Rasputin (1916) did </a:t>
            </a:r>
            <a:r>
              <a:rPr lang="en-AU" sz="1800" dirty="0" smtClean="0">
                <a:solidFill>
                  <a:schemeClr val="accent1">
                    <a:lumMod val="75000"/>
                  </a:schemeClr>
                </a:solidFill>
              </a:rPr>
              <a:t>little to stop </a:t>
            </a:r>
            <a:r>
              <a:rPr lang="en-AU" sz="1800" dirty="0" smtClean="0"/>
              <a:t>the </a:t>
            </a:r>
            <a:r>
              <a:rPr lang="en-AU" sz="1800" dirty="0" smtClean="0">
                <a:solidFill>
                  <a:schemeClr val="accent1">
                    <a:lumMod val="75000"/>
                  </a:schemeClr>
                </a:solidFill>
              </a:rPr>
              <a:t>dissent</a:t>
            </a:r>
            <a:r>
              <a:rPr lang="en-AU" sz="1800" dirty="0" smtClean="0"/>
              <a:t> in Russia</a:t>
            </a:r>
          </a:p>
          <a:p>
            <a:pPr>
              <a:lnSpc>
                <a:spcPct val="150000"/>
              </a:lnSpc>
            </a:pPr>
            <a:endParaRPr lang="en-AU" sz="3200" dirty="0" smtClean="0"/>
          </a:p>
          <a:p>
            <a:pPr>
              <a:lnSpc>
                <a:spcPct val="150000"/>
              </a:lnSpc>
            </a:pPr>
            <a:r>
              <a:rPr lang="en-AU" sz="1800" dirty="0" smtClean="0"/>
              <a:t>There were still </a:t>
            </a:r>
            <a:r>
              <a:rPr lang="en-AU" sz="1800" dirty="0" smtClean="0">
                <a:solidFill>
                  <a:schemeClr val="accent1">
                    <a:lumMod val="75000"/>
                  </a:schemeClr>
                </a:solidFill>
              </a:rPr>
              <a:t>economic issues </a:t>
            </a:r>
            <a:r>
              <a:rPr lang="en-AU" sz="1800" dirty="0" smtClean="0"/>
              <a:t>rife throughout the nation due to the </a:t>
            </a:r>
            <a:r>
              <a:rPr lang="en-AU" sz="1800" dirty="0" smtClean="0">
                <a:solidFill>
                  <a:schemeClr val="accent1">
                    <a:lumMod val="75000"/>
                  </a:schemeClr>
                </a:solidFill>
              </a:rPr>
              <a:t>war effort</a:t>
            </a:r>
          </a:p>
          <a:p>
            <a:pPr>
              <a:lnSpc>
                <a:spcPct val="150000"/>
              </a:lnSpc>
            </a:pPr>
            <a:endParaRPr lang="en-AU" sz="1800" dirty="0"/>
          </a:p>
        </p:txBody>
      </p:sp>
      <p:pic>
        <p:nvPicPr>
          <p:cNvPr id="29698" name="Picture 2"/>
          <p:cNvPicPr>
            <a:picLocks noGrp="1" noChangeAspect="1" noChangeArrowheads="1"/>
          </p:cNvPicPr>
          <p:nvPr>
            <p:ph sz="half" idx="2"/>
          </p:nvPr>
        </p:nvPicPr>
        <p:blipFill>
          <a:blip r:embed="rId2" cstate="print"/>
          <a:srcRect b="4890"/>
          <a:stretch>
            <a:fillRect/>
          </a:stretch>
        </p:blipFill>
        <p:spPr bwMode="auto">
          <a:xfrm>
            <a:off x="5132388" y="1975644"/>
            <a:ext cx="3368702" cy="4168000"/>
          </a:xfrm>
          <a:prstGeom prst="rect">
            <a:avLst/>
          </a:prstGeom>
          <a:noFill/>
          <a:ln w="9525">
            <a:noFill/>
            <a:miter lim="800000"/>
            <a:headEnd/>
            <a:tailEnd/>
          </a:ln>
          <a:effectLst/>
        </p:spPr>
      </p:pic>
      <p:pic>
        <p:nvPicPr>
          <p:cNvPr id="8" name="Picture 2"/>
          <p:cNvPicPr>
            <a:picLocks noChangeAspect="1" noChangeArrowheads="1"/>
          </p:cNvPicPr>
          <p:nvPr/>
        </p:nvPicPr>
        <p:blipFill>
          <a:blip r:embed="rId2" cstate="print"/>
          <a:srcRect t="86398" r="51226" b="2267"/>
          <a:stretch>
            <a:fillRect/>
          </a:stretch>
        </p:blipFill>
        <p:spPr bwMode="auto">
          <a:xfrm>
            <a:off x="6786578" y="5786454"/>
            <a:ext cx="1643074" cy="357190"/>
          </a:xfrm>
          <a:prstGeom prst="rect">
            <a:avLst/>
          </a:prstGeom>
          <a:noFill/>
          <a:ln w="9525">
            <a:noFill/>
            <a:miter lim="800000"/>
            <a:headEnd/>
            <a:tailEnd/>
          </a:ln>
          <a:effectLst/>
        </p:spPr>
      </p:pic>
      <p:pic>
        <p:nvPicPr>
          <p:cNvPr id="9" name="Picture 2"/>
          <p:cNvPicPr>
            <a:picLocks noChangeAspect="1" noChangeArrowheads="1"/>
          </p:cNvPicPr>
          <p:nvPr/>
        </p:nvPicPr>
        <p:blipFill>
          <a:blip r:embed="rId2" cstate="print"/>
          <a:srcRect t="86398" r="55467" b="4534"/>
          <a:stretch>
            <a:fillRect/>
          </a:stretch>
        </p:blipFill>
        <p:spPr bwMode="auto">
          <a:xfrm>
            <a:off x="6429388" y="5786454"/>
            <a:ext cx="1500198" cy="2857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Results</a:t>
            </a:r>
            <a:endParaRPr lang="en-AU" dirty="0"/>
          </a:p>
        </p:txBody>
      </p:sp>
      <p:sp>
        <p:nvSpPr>
          <p:cNvPr id="5" name="Content Placeholder 4"/>
          <p:cNvSpPr>
            <a:spLocks noGrp="1"/>
          </p:cNvSpPr>
          <p:nvPr>
            <p:ph sz="half" idx="1"/>
          </p:nvPr>
        </p:nvSpPr>
        <p:spPr>
          <a:xfrm>
            <a:off x="500034" y="1770501"/>
            <a:ext cx="3929090" cy="4525963"/>
          </a:xfrm>
        </p:spPr>
        <p:txBody>
          <a:bodyPr>
            <a:normAutofit/>
          </a:bodyPr>
          <a:lstStyle/>
          <a:p>
            <a:pPr>
              <a:lnSpc>
                <a:spcPct val="150000"/>
              </a:lnSpc>
            </a:pPr>
            <a:endParaRPr lang="en-AU" dirty="0" smtClean="0"/>
          </a:p>
          <a:p>
            <a:pPr>
              <a:lnSpc>
                <a:spcPct val="150000"/>
              </a:lnSpc>
            </a:pPr>
            <a:r>
              <a:rPr lang="en-AU" sz="1800" dirty="0" smtClean="0">
                <a:solidFill>
                  <a:schemeClr val="accent1">
                    <a:lumMod val="75000"/>
                  </a:schemeClr>
                </a:solidFill>
              </a:rPr>
              <a:t>Fuel</a:t>
            </a:r>
            <a:r>
              <a:rPr lang="en-AU" sz="1800" dirty="0" smtClean="0"/>
              <a:t> shortages</a:t>
            </a:r>
          </a:p>
          <a:p>
            <a:pPr>
              <a:lnSpc>
                <a:spcPct val="150000"/>
              </a:lnSpc>
            </a:pPr>
            <a:endParaRPr lang="en-AU" sz="2400" dirty="0" smtClean="0"/>
          </a:p>
          <a:p>
            <a:pPr>
              <a:lnSpc>
                <a:spcPct val="150000"/>
              </a:lnSpc>
            </a:pPr>
            <a:r>
              <a:rPr lang="en-AU" sz="1800" dirty="0" smtClean="0"/>
              <a:t>One of the </a:t>
            </a:r>
            <a:r>
              <a:rPr lang="en-AU" sz="1800" dirty="0" smtClean="0">
                <a:solidFill>
                  <a:schemeClr val="accent1">
                    <a:lumMod val="75000"/>
                  </a:schemeClr>
                </a:solidFill>
              </a:rPr>
              <a:t>coldest winters </a:t>
            </a:r>
            <a:r>
              <a:rPr lang="en-AU" sz="1800" dirty="0" smtClean="0"/>
              <a:t>on record</a:t>
            </a:r>
          </a:p>
          <a:p>
            <a:pPr>
              <a:lnSpc>
                <a:spcPct val="150000"/>
              </a:lnSpc>
            </a:pPr>
            <a:endParaRPr lang="en-AU" sz="2000" dirty="0" smtClean="0"/>
          </a:p>
          <a:p>
            <a:pPr>
              <a:lnSpc>
                <a:spcPct val="150000"/>
              </a:lnSpc>
            </a:pPr>
            <a:r>
              <a:rPr lang="en-AU" sz="1800" dirty="0" smtClean="0"/>
              <a:t>Accelerated </a:t>
            </a:r>
            <a:r>
              <a:rPr lang="en-AU" sz="1800" dirty="0" smtClean="0">
                <a:solidFill>
                  <a:schemeClr val="accent1">
                    <a:lumMod val="75000"/>
                  </a:schemeClr>
                </a:solidFill>
              </a:rPr>
              <a:t>cost of living</a:t>
            </a:r>
          </a:p>
          <a:p>
            <a:pPr>
              <a:lnSpc>
                <a:spcPct val="150000"/>
              </a:lnSpc>
            </a:pPr>
            <a:endParaRPr lang="en-AU" sz="1800" dirty="0" smtClean="0"/>
          </a:p>
          <a:p>
            <a:pPr>
              <a:lnSpc>
                <a:spcPct val="150000"/>
              </a:lnSpc>
            </a:pPr>
            <a:endParaRPr lang="en-AU" sz="1800" dirty="0" smtClean="0"/>
          </a:p>
          <a:p>
            <a:endParaRPr lang="en-AU" dirty="0"/>
          </a:p>
        </p:txBody>
      </p:sp>
      <p:pic>
        <p:nvPicPr>
          <p:cNvPr id="28673" name="Picture 1"/>
          <p:cNvPicPr>
            <a:picLocks noGrp="1" noChangeAspect="1" noChangeArrowheads="1"/>
          </p:cNvPicPr>
          <p:nvPr>
            <p:ph sz="half" idx="2"/>
          </p:nvPr>
        </p:nvPicPr>
        <p:blipFill>
          <a:blip r:embed="rId2" cstate="print"/>
          <a:srcRect/>
          <a:stretch>
            <a:fillRect/>
          </a:stretch>
        </p:blipFill>
        <p:spPr bwMode="auto">
          <a:xfrm>
            <a:off x="4748242" y="2143116"/>
            <a:ext cx="4038600" cy="39121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Results</a:t>
            </a:r>
            <a:endParaRPr lang="en-AU" dirty="0"/>
          </a:p>
        </p:txBody>
      </p:sp>
      <p:sp>
        <p:nvSpPr>
          <p:cNvPr id="5" name="Content Placeholder 4"/>
          <p:cNvSpPr>
            <a:spLocks noGrp="1"/>
          </p:cNvSpPr>
          <p:nvPr>
            <p:ph sz="half" idx="1"/>
          </p:nvPr>
        </p:nvSpPr>
        <p:spPr/>
        <p:txBody>
          <a:bodyPr>
            <a:normAutofit/>
          </a:bodyPr>
          <a:lstStyle/>
          <a:p>
            <a:pPr>
              <a:lnSpc>
                <a:spcPct val="150000"/>
              </a:lnSpc>
            </a:pPr>
            <a:endParaRPr lang="en-AU" sz="1800" dirty="0" smtClean="0"/>
          </a:p>
          <a:p>
            <a:pPr>
              <a:lnSpc>
                <a:spcPct val="150000"/>
              </a:lnSpc>
            </a:pPr>
            <a:endParaRPr lang="en-AU" sz="1100" dirty="0" smtClean="0"/>
          </a:p>
          <a:p>
            <a:pPr>
              <a:lnSpc>
                <a:spcPct val="150000"/>
              </a:lnSpc>
            </a:pPr>
            <a:r>
              <a:rPr lang="en-AU" sz="1800" dirty="0" smtClean="0">
                <a:solidFill>
                  <a:schemeClr val="accent1">
                    <a:lumMod val="75000"/>
                  </a:schemeClr>
                </a:solidFill>
              </a:rPr>
              <a:t>Disillusionment</a:t>
            </a:r>
            <a:r>
              <a:rPr lang="en-AU" sz="1800" dirty="0" smtClean="0"/>
              <a:t> with </a:t>
            </a:r>
            <a:r>
              <a:rPr lang="en-AU" sz="1800" b="1" dirty="0" smtClean="0"/>
              <a:t>Tsarism</a:t>
            </a:r>
            <a:r>
              <a:rPr lang="en-AU" sz="1800" dirty="0" smtClean="0"/>
              <a:t> gathered </a:t>
            </a:r>
            <a:r>
              <a:rPr lang="en-AU" sz="1800" dirty="0" smtClean="0">
                <a:solidFill>
                  <a:schemeClr val="accent1">
                    <a:lumMod val="75000"/>
                  </a:schemeClr>
                </a:solidFill>
              </a:rPr>
              <a:t>momentum</a:t>
            </a:r>
          </a:p>
          <a:p>
            <a:pPr>
              <a:lnSpc>
                <a:spcPct val="150000"/>
              </a:lnSpc>
            </a:pPr>
            <a:endParaRPr lang="en-AU" dirty="0" smtClean="0"/>
          </a:p>
          <a:p>
            <a:pPr>
              <a:lnSpc>
                <a:spcPct val="150000"/>
              </a:lnSpc>
            </a:pPr>
            <a:r>
              <a:rPr lang="en-AU" sz="1800" dirty="0" smtClean="0"/>
              <a:t>There was widespread </a:t>
            </a:r>
            <a:r>
              <a:rPr lang="en-AU" sz="1800" dirty="0" smtClean="0">
                <a:solidFill>
                  <a:schemeClr val="accent1">
                    <a:lumMod val="75000"/>
                  </a:schemeClr>
                </a:solidFill>
              </a:rPr>
              <a:t>unrest</a:t>
            </a:r>
            <a:r>
              <a:rPr lang="en-AU" sz="1800" dirty="0" smtClean="0"/>
              <a:t> among the industrial </a:t>
            </a:r>
            <a:r>
              <a:rPr lang="en-AU" sz="1800" u="sng" dirty="0" smtClean="0"/>
              <a:t>proletariat</a:t>
            </a:r>
            <a:r>
              <a:rPr lang="en-AU" sz="1800" dirty="0" smtClean="0"/>
              <a:t> of Petrograd and Moscow</a:t>
            </a:r>
          </a:p>
          <a:p>
            <a:pPr>
              <a:lnSpc>
                <a:spcPct val="150000"/>
              </a:lnSpc>
            </a:pPr>
            <a:endParaRPr lang="en-AU" sz="1800" dirty="0" smtClean="0"/>
          </a:p>
          <a:p>
            <a:endParaRPr lang="en-AU" dirty="0"/>
          </a:p>
        </p:txBody>
      </p:sp>
      <p:pic>
        <p:nvPicPr>
          <p:cNvPr id="27652" name="Picture 4" descr="http://homepage.mac.com/dmhart/WarArt/Daumier/BismarcksNightmare.JPG"/>
          <p:cNvPicPr>
            <a:picLocks noChangeAspect="1" noChangeArrowheads="1"/>
          </p:cNvPicPr>
          <p:nvPr/>
        </p:nvPicPr>
        <p:blipFill>
          <a:blip r:embed="rId2" cstate="print"/>
          <a:srcRect/>
          <a:stretch>
            <a:fillRect/>
          </a:stretch>
        </p:blipFill>
        <p:spPr bwMode="auto">
          <a:xfrm>
            <a:off x="4786314" y="1785925"/>
            <a:ext cx="3714776" cy="4428013"/>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Results</a:t>
            </a:r>
            <a:endParaRPr lang="en-AU" dirty="0"/>
          </a:p>
        </p:txBody>
      </p:sp>
      <p:sp>
        <p:nvSpPr>
          <p:cNvPr id="5" name="Content Placeholder 4"/>
          <p:cNvSpPr>
            <a:spLocks noGrp="1"/>
          </p:cNvSpPr>
          <p:nvPr>
            <p:ph sz="half" idx="1"/>
          </p:nvPr>
        </p:nvSpPr>
        <p:spPr>
          <a:xfrm>
            <a:off x="357158" y="1770501"/>
            <a:ext cx="4038600" cy="4525963"/>
          </a:xfrm>
        </p:spPr>
        <p:txBody>
          <a:bodyPr>
            <a:normAutofit/>
          </a:bodyPr>
          <a:lstStyle/>
          <a:p>
            <a:pPr>
              <a:lnSpc>
                <a:spcPct val="150000"/>
              </a:lnSpc>
            </a:pPr>
            <a:endParaRPr lang="en-AU" sz="1200" dirty="0" smtClean="0"/>
          </a:p>
          <a:p>
            <a:pPr>
              <a:lnSpc>
                <a:spcPct val="150000"/>
              </a:lnSpc>
            </a:pPr>
            <a:r>
              <a:rPr lang="en-AU" sz="1800" dirty="0" smtClean="0"/>
              <a:t>There were </a:t>
            </a:r>
            <a:r>
              <a:rPr lang="en-AU" sz="1800" dirty="0" smtClean="0">
                <a:solidFill>
                  <a:schemeClr val="accent1">
                    <a:lumMod val="75000"/>
                  </a:schemeClr>
                </a:solidFill>
              </a:rPr>
              <a:t>3 major leading groups </a:t>
            </a:r>
            <a:r>
              <a:rPr lang="en-AU" sz="1800" dirty="0" smtClean="0"/>
              <a:t>that represented the opposition to the Tsar in this period</a:t>
            </a:r>
          </a:p>
          <a:p>
            <a:pPr>
              <a:lnSpc>
                <a:spcPct val="150000"/>
              </a:lnSpc>
            </a:pPr>
            <a:endParaRPr lang="en-AU" sz="1800" dirty="0" smtClean="0"/>
          </a:p>
          <a:p>
            <a:pPr lvl="1">
              <a:lnSpc>
                <a:spcPct val="150000"/>
              </a:lnSpc>
            </a:pPr>
            <a:r>
              <a:rPr lang="en-AU" sz="1600" dirty="0" smtClean="0"/>
              <a:t>Central War Industries Committee</a:t>
            </a:r>
          </a:p>
          <a:p>
            <a:pPr lvl="1">
              <a:lnSpc>
                <a:spcPct val="150000"/>
              </a:lnSpc>
            </a:pPr>
            <a:endParaRPr lang="en-AU" sz="1000" dirty="0" smtClean="0"/>
          </a:p>
          <a:p>
            <a:pPr lvl="1">
              <a:lnSpc>
                <a:spcPct val="150000"/>
              </a:lnSpc>
            </a:pPr>
            <a:r>
              <a:rPr lang="en-AU" sz="1600" dirty="0" smtClean="0"/>
              <a:t>All-Russian Union of Towns</a:t>
            </a:r>
          </a:p>
          <a:p>
            <a:pPr lvl="1">
              <a:lnSpc>
                <a:spcPct val="150000"/>
              </a:lnSpc>
            </a:pPr>
            <a:endParaRPr lang="en-AU" sz="1000" dirty="0" smtClean="0"/>
          </a:p>
          <a:p>
            <a:pPr lvl="1">
              <a:lnSpc>
                <a:spcPct val="150000"/>
              </a:lnSpc>
            </a:pPr>
            <a:r>
              <a:rPr lang="en-AU" sz="1600" dirty="0" smtClean="0"/>
              <a:t>All-Russian Union of </a:t>
            </a:r>
            <a:r>
              <a:rPr lang="en-AU" sz="1600" i="1" dirty="0" smtClean="0"/>
              <a:t>Zemstva</a:t>
            </a:r>
          </a:p>
          <a:p>
            <a:pPr lvl="1">
              <a:lnSpc>
                <a:spcPct val="150000"/>
              </a:lnSpc>
            </a:pPr>
            <a:endParaRPr lang="en-AU" sz="1000" i="1" dirty="0" smtClean="0"/>
          </a:p>
        </p:txBody>
      </p:sp>
      <p:pic>
        <p:nvPicPr>
          <p:cNvPr id="26625" name="Picture 1"/>
          <p:cNvPicPr>
            <a:picLocks noGrp="1" noChangeAspect="1" noChangeArrowheads="1"/>
          </p:cNvPicPr>
          <p:nvPr>
            <p:ph sz="half" idx="2"/>
          </p:nvPr>
        </p:nvPicPr>
        <p:blipFill>
          <a:blip r:embed="rId2" cstate="print"/>
          <a:srcRect/>
          <a:stretch>
            <a:fillRect/>
          </a:stretch>
        </p:blipFill>
        <p:spPr bwMode="auto">
          <a:xfrm>
            <a:off x="4990399" y="1770063"/>
            <a:ext cx="3439253" cy="45259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Results</a:t>
            </a:r>
            <a:endParaRPr lang="en-AU" dirty="0"/>
          </a:p>
        </p:txBody>
      </p:sp>
      <p:sp>
        <p:nvSpPr>
          <p:cNvPr id="5" name="Content Placeholder 4"/>
          <p:cNvSpPr>
            <a:spLocks noGrp="1"/>
          </p:cNvSpPr>
          <p:nvPr>
            <p:ph sz="half" idx="1"/>
          </p:nvPr>
        </p:nvSpPr>
        <p:spPr>
          <a:xfrm>
            <a:off x="464344" y="1770501"/>
            <a:ext cx="4038600" cy="4730333"/>
          </a:xfrm>
        </p:spPr>
        <p:txBody>
          <a:bodyPr>
            <a:normAutofit/>
          </a:bodyPr>
          <a:lstStyle/>
          <a:p>
            <a:pPr marL="411480" lvl="1" indent="-342900">
              <a:lnSpc>
                <a:spcPct val="150000"/>
              </a:lnSpc>
              <a:spcBef>
                <a:spcPts val="700"/>
              </a:spcBef>
              <a:buClr>
                <a:schemeClr val="tx2"/>
              </a:buClr>
              <a:buSzPct val="95000"/>
              <a:buFont typeface="Wingdings"/>
              <a:buChar char=""/>
            </a:pPr>
            <a:endParaRPr lang="en-AU" sz="1200" dirty="0" smtClean="0"/>
          </a:p>
          <a:p>
            <a:pPr marL="411480" lvl="1" indent="-342900">
              <a:lnSpc>
                <a:spcPct val="150000"/>
              </a:lnSpc>
              <a:spcBef>
                <a:spcPts val="700"/>
              </a:spcBef>
              <a:buClr>
                <a:schemeClr val="tx2"/>
              </a:buClr>
              <a:buSzPct val="95000"/>
              <a:buFont typeface="Wingdings"/>
              <a:buChar char=""/>
            </a:pPr>
            <a:endParaRPr lang="en-AU" sz="1200" dirty="0" smtClean="0"/>
          </a:p>
          <a:p>
            <a:pPr marL="411480" lvl="1" indent="-342900">
              <a:lnSpc>
                <a:spcPct val="150000"/>
              </a:lnSpc>
              <a:spcBef>
                <a:spcPts val="700"/>
              </a:spcBef>
              <a:buClr>
                <a:schemeClr val="tx2"/>
              </a:buClr>
              <a:buSzPct val="95000"/>
              <a:buFont typeface="Wingdings"/>
              <a:buChar char=""/>
            </a:pPr>
            <a:endParaRPr lang="en-AU" sz="1200" dirty="0" smtClean="0"/>
          </a:p>
          <a:p>
            <a:pPr marL="411480" lvl="1" indent="-342900">
              <a:lnSpc>
                <a:spcPct val="150000"/>
              </a:lnSpc>
              <a:spcBef>
                <a:spcPts val="700"/>
              </a:spcBef>
              <a:buClr>
                <a:schemeClr val="tx2"/>
              </a:buClr>
              <a:buSzPct val="95000"/>
              <a:buFont typeface="Wingdings"/>
              <a:buChar char=""/>
            </a:pPr>
            <a:r>
              <a:rPr lang="en-AU" sz="1800" dirty="0" smtClean="0"/>
              <a:t>The </a:t>
            </a:r>
            <a:r>
              <a:rPr lang="en-AU" sz="1800" i="1" dirty="0" smtClean="0">
                <a:solidFill>
                  <a:schemeClr val="accent1">
                    <a:lumMod val="75000"/>
                  </a:schemeClr>
                </a:solidFill>
              </a:rPr>
              <a:t>Progressive</a:t>
            </a:r>
            <a:r>
              <a:rPr lang="en-AU" sz="1800" i="1" dirty="0" smtClean="0"/>
              <a:t> </a:t>
            </a:r>
            <a:r>
              <a:rPr lang="en-AU" sz="1800" i="1" dirty="0" smtClean="0">
                <a:solidFill>
                  <a:schemeClr val="accent1">
                    <a:lumMod val="75000"/>
                  </a:schemeClr>
                </a:solidFill>
              </a:rPr>
              <a:t>Bloc</a:t>
            </a:r>
            <a:r>
              <a:rPr lang="en-AU" sz="1800" i="1" dirty="0" smtClean="0"/>
              <a:t> </a:t>
            </a:r>
            <a:r>
              <a:rPr lang="en-AU" sz="1800" dirty="0" smtClean="0"/>
              <a:t>in the Duma was then formed</a:t>
            </a:r>
          </a:p>
          <a:p>
            <a:pPr marL="411480" lvl="1" indent="-342900">
              <a:lnSpc>
                <a:spcPct val="150000"/>
              </a:lnSpc>
              <a:spcBef>
                <a:spcPts val="700"/>
              </a:spcBef>
              <a:buClr>
                <a:schemeClr val="tx2"/>
              </a:buClr>
              <a:buSzPct val="95000"/>
              <a:buFont typeface="Wingdings"/>
              <a:buChar char=""/>
            </a:pPr>
            <a:endParaRPr lang="en-AU" sz="3200" dirty="0" smtClean="0"/>
          </a:p>
          <a:p>
            <a:pPr marL="411480" lvl="1" indent="-342900">
              <a:lnSpc>
                <a:spcPct val="150000"/>
              </a:lnSpc>
              <a:spcBef>
                <a:spcPts val="700"/>
              </a:spcBef>
              <a:buClr>
                <a:schemeClr val="tx2"/>
              </a:buClr>
              <a:buSzPct val="95000"/>
              <a:buFont typeface="Wingdings"/>
              <a:buChar char=""/>
            </a:pPr>
            <a:r>
              <a:rPr lang="en-AU" sz="1800" dirty="0" smtClean="0"/>
              <a:t>First real chance at a </a:t>
            </a:r>
            <a:r>
              <a:rPr lang="en-AU" sz="1800" dirty="0" smtClean="0">
                <a:solidFill>
                  <a:schemeClr val="accent1">
                    <a:lumMod val="75000"/>
                  </a:schemeClr>
                </a:solidFill>
              </a:rPr>
              <a:t>unified</a:t>
            </a:r>
            <a:r>
              <a:rPr lang="en-AU" sz="1800" dirty="0" smtClean="0"/>
              <a:t> </a:t>
            </a:r>
            <a:r>
              <a:rPr lang="en-AU" sz="1800" dirty="0" smtClean="0">
                <a:solidFill>
                  <a:schemeClr val="accent1">
                    <a:lumMod val="75000"/>
                  </a:schemeClr>
                </a:solidFill>
              </a:rPr>
              <a:t>government</a:t>
            </a:r>
          </a:p>
          <a:p>
            <a:pPr marL="411480" lvl="1" indent="-342900">
              <a:lnSpc>
                <a:spcPct val="150000"/>
              </a:lnSpc>
              <a:spcBef>
                <a:spcPts val="700"/>
              </a:spcBef>
              <a:buClr>
                <a:schemeClr val="tx2"/>
              </a:buClr>
              <a:buSzPct val="95000"/>
              <a:buFont typeface="Wingdings"/>
              <a:buChar char=""/>
            </a:pPr>
            <a:endParaRPr lang="en-AU" sz="2200" dirty="0" smtClean="0"/>
          </a:p>
        </p:txBody>
      </p:sp>
      <p:pic>
        <p:nvPicPr>
          <p:cNvPr id="25601" name="Picture 1"/>
          <p:cNvPicPr>
            <a:picLocks noGrp="1" noChangeAspect="1" noChangeArrowheads="1"/>
          </p:cNvPicPr>
          <p:nvPr>
            <p:ph sz="half" idx="2"/>
          </p:nvPr>
        </p:nvPicPr>
        <p:blipFill>
          <a:blip r:embed="rId2" cstate="print"/>
          <a:srcRect/>
          <a:stretch>
            <a:fillRect/>
          </a:stretch>
        </p:blipFill>
        <p:spPr bwMode="auto">
          <a:xfrm>
            <a:off x="4656138" y="2071678"/>
            <a:ext cx="4038600" cy="37547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Results</a:t>
            </a:r>
            <a:endParaRPr lang="en-AU" dirty="0"/>
          </a:p>
        </p:txBody>
      </p:sp>
      <p:sp>
        <p:nvSpPr>
          <p:cNvPr id="5" name="Content Placeholder 4"/>
          <p:cNvSpPr>
            <a:spLocks noGrp="1"/>
          </p:cNvSpPr>
          <p:nvPr>
            <p:ph sz="half" idx="1"/>
          </p:nvPr>
        </p:nvSpPr>
        <p:spPr/>
        <p:txBody>
          <a:bodyPr>
            <a:normAutofit/>
          </a:bodyPr>
          <a:lstStyle/>
          <a:p>
            <a:pPr marL="411480" lvl="1" indent="-342900">
              <a:lnSpc>
                <a:spcPct val="150000"/>
              </a:lnSpc>
              <a:spcBef>
                <a:spcPts val="700"/>
              </a:spcBef>
              <a:buClr>
                <a:schemeClr val="tx2"/>
              </a:buClr>
              <a:buSzPct val="95000"/>
              <a:buFont typeface="Wingdings"/>
              <a:buChar char=""/>
            </a:pPr>
            <a:endParaRPr lang="en-AU" sz="1800" b="1" u="sng" dirty="0" smtClean="0"/>
          </a:p>
          <a:p>
            <a:pPr marL="411480" lvl="1" indent="-342900">
              <a:lnSpc>
                <a:spcPct val="150000"/>
              </a:lnSpc>
              <a:spcBef>
                <a:spcPts val="700"/>
              </a:spcBef>
              <a:buClr>
                <a:schemeClr val="tx2"/>
              </a:buClr>
              <a:buSzPct val="95000"/>
              <a:buFont typeface="Wingdings"/>
              <a:buChar char=""/>
            </a:pPr>
            <a:r>
              <a:rPr lang="en-AU" sz="1800" b="1" u="sng" dirty="0" smtClean="0"/>
              <a:t>BUT:</a:t>
            </a:r>
            <a:r>
              <a:rPr lang="en-AU" sz="1800" dirty="0" smtClean="0"/>
              <a:t> </a:t>
            </a:r>
          </a:p>
          <a:p>
            <a:pPr marL="411480" lvl="1" indent="-342900">
              <a:lnSpc>
                <a:spcPct val="150000"/>
              </a:lnSpc>
              <a:spcBef>
                <a:spcPts val="700"/>
              </a:spcBef>
              <a:buClr>
                <a:schemeClr val="tx2"/>
              </a:buClr>
              <a:buSzPct val="95000"/>
              <a:buNone/>
            </a:pPr>
            <a:r>
              <a:rPr lang="en-AU" sz="1800" dirty="0" smtClean="0"/>
              <a:t>	The Tsar </a:t>
            </a:r>
            <a:r>
              <a:rPr lang="en-AU" sz="1800" dirty="0" smtClean="0">
                <a:solidFill>
                  <a:schemeClr val="accent1">
                    <a:lumMod val="75000"/>
                  </a:schemeClr>
                </a:solidFill>
              </a:rPr>
              <a:t>suspended</a:t>
            </a:r>
            <a:r>
              <a:rPr lang="en-AU" sz="1800" dirty="0" smtClean="0"/>
              <a:t> the Duma in August 1915</a:t>
            </a:r>
            <a:endParaRPr lang="en-AU" sz="2000" dirty="0" smtClean="0"/>
          </a:p>
          <a:p>
            <a:pPr>
              <a:lnSpc>
                <a:spcPct val="150000"/>
              </a:lnSpc>
            </a:pPr>
            <a:endParaRPr lang="en-AU" sz="2000" dirty="0" smtClean="0"/>
          </a:p>
          <a:p>
            <a:pPr>
              <a:lnSpc>
                <a:spcPct val="150000"/>
              </a:lnSpc>
            </a:pPr>
            <a:r>
              <a:rPr lang="en-AU" sz="1800" dirty="0" smtClean="0"/>
              <a:t>By this act, the Tsar had </a:t>
            </a:r>
            <a:r>
              <a:rPr lang="en-AU" sz="1800" dirty="0" smtClean="0">
                <a:solidFill>
                  <a:schemeClr val="accent1">
                    <a:lumMod val="75000"/>
                  </a:schemeClr>
                </a:solidFill>
              </a:rPr>
              <a:t>alienated</a:t>
            </a:r>
            <a:r>
              <a:rPr lang="en-AU" sz="1800" dirty="0" smtClean="0"/>
              <a:t> </a:t>
            </a:r>
            <a:r>
              <a:rPr lang="en-AU" sz="1800" dirty="0" smtClean="0">
                <a:solidFill>
                  <a:schemeClr val="accent1">
                    <a:lumMod val="75000"/>
                  </a:schemeClr>
                </a:solidFill>
              </a:rPr>
              <a:t>support</a:t>
            </a:r>
            <a:r>
              <a:rPr lang="en-AU" sz="1800" dirty="0" smtClean="0"/>
              <a:t> across the entire political spectrum</a:t>
            </a:r>
          </a:p>
        </p:txBody>
      </p:sp>
      <p:pic>
        <p:nvPicPr>
          <p:cNvPr id="24577" name="Picture 1"/>
          <p:cNvPicPr>
            <a:picLocks noGrp="1" noChangeAspect="1" noChangeArrowheads="1"/>
          </p:cNvPicPr>
          <p:nvPr>
            <p:ph sz="half" idx="2"/>
          </p:nvPr>
        </p:nvPicPr>
        <p:blipFill>
          <a:blip r:embed="rId2" cstate="print"/>
          <a:srcRect b="6536"/>
          <a:stretch>
            <a:fillRect/>
          </a:stretch>
        </p:blipFill>
        <p:spPr bwMode="auto">
          <a:xfrm>
            <a:off x="5214942" y="2000240"/>
            <a:ext cx="3325840" cy="37774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Results</a:t>
            </a:r>
            <a:endParaRPr lang="en-AU" dirty="0"/>
          </a:p>
        </p:txBody>
      </p:sp>
      <p:sp>
        <p:nvSpPr>
          <p:cNvPr id="5" name="Content Placeholder 4"/>
          <p:cNvSpPr>
            <a:spLocks noGrp="1"/>
          </p:cNvSpPr>
          <p:nvPr>
            <p:ph sz="half" idx="1"/>
          </p:nvPr>
        </p:nvSpPr>
        <p:spPr/>
        <p:txBody>
          <a:bodyPr>
            <a:normAutofit/>
          </a:bodyPr>
          <a:lstStyle/>
          <a:p>
            <a:pPr>
              <a:lnSpc>
                <a:spcPct val="150000"/>
              </a:lnSpc>
            </a:pPr>
            <a:endParaRPr lang="en-AU" sz="1800" dirty="0" smtClean="0"/>
          </a:p>
          <a:p>
            <a:pPr>
              <a:lnSpc>
                <a:spcPct val="150000"/>
              </a:lnSpc>
            </a:pPr>
            <a:r>
              <a:rPr lang="en-AU" sz="1800" dirty="0" smtClean="0"/>
              <a:t>By 1917, the Tsar had </a:t>
            </a:r>
            <a:r>
              <a:rPr lang="en-AU" sz="1800" dirty="0" smtClean="0">
                <a:solidFill>
                  <a:schemeClr val="accent1">
                    <a:lumMod val="75000"/>
                  </a:schemeClr>
                </a:solidFill>
              </a:rPr>
              <a:t>lost</a:t>
            </a:r>
            <a:r>
              <a:rPr lang="en-AU" sz="1800" dirty="0" smtClean="0"/>
              <a:t> nearly all of his </a:t>
            </a:r>
            <a:r>
              <a:rPr lang="en-AU" sz="1800" dirty="0" smtClean="0">
                <a:solidFill>
                  <a:schemeClr val="accent1">
                    <a:lumMod val="75000"/>
                  </a:schemeClr>
                </a:solidFill>
              </a:rPr>
              <a:t>support</a:t>
            </a:r>
          </a:p>
          <a:p>
            <a:pPr>
              <a:lnSpc>
                <a:spcPct val="150000"/>
              </a:lnSpc>
            </a:pPr>
            <a:endParaRPr lang="en-AU" sz="2400" dirty="0" smtClean="0"/>
          </a:p>
          <a:p>
            <a:pPr>
              <a:lnSpc>
                <a:spcPct val="150000"/>
              </a:lnSpc>
            </a:pPr>
            <a:r>
              <a:rPr lang="en-AU" sz="1800" dirty="0" smtClean="0"/>
              <a:t>The Home Front was in </a:t>
            </a:r>
            <a:r>
              <a:rPr lang="en-AU" sz="1800" dirty="0" smtClean="0">
                <a:solidFill>
                  <a:schemeClr val="accent1">
                    <a:lumMod val="75000"/>
                  </a:schemeClr>
                </a:solidFill>
              </a:rPr>
              <a:t>constant</a:t>
            </a:r>
            <a:r>
              <a:rPr lang="en-AU" sz="1800" dirty="0" smtClean="0"/>
              <a:t> </a:t>
            </a:r>
            <a:r>
              <a:rPr lang="en-AU" sz="1800" dirty="0" smtClean="0">
                <a:solidFill>
                  <a:schemeClr val="accent1">
                    <a:lumMod val="75000"/>
                  </a:schemeClr>
                </a:solidFill>
              </a:rPr>
              <a:t>uproar</a:t>
            </a:r>
          </a:p>
          <a:p>
            <a:pPr>
              <a:lnSpc>
                <a:spcPct val="150000"/>
              </a:lnSpc>
            </a:pPr>
            <a:endParaRPr lang="en-AU" sz="2400" dirty="0" smtClean="0"/>
          </a:p>
          <a:p>
            <a:pPr>
              <a:lnSpc>
                <a:spcPct val="150000"/>
              </a:lnSpc>
            </a:pPr>
            <a:r>
              <a:rPr lang="en-AU" sz="1800" dirty="0" smtClean="0"/>
              <a:t>The time was ripe for </a:t>
            </a:r>
            <a:r>
              <a:rPr lang="en-AU" sz="1800" b="1" dirty="0" smtClean="0">
                <a:solidFill>
                  <a:srgbClr val="FF0000"/>
                </a:solidFill>
              </a:rPr>
              <a:t>revolution</a:t>
            </a:r>
            <a:endParaRPr lang="en-AU" sz="2000" b="1" dirty="0" smtClean="0">
              <a:solidFill>
                <a:srgbClr val="FF0000"/>
              </a:solidFill>
            </a:endParaRPr>
          </a:p>
        </p:txBody>
      </p:sp>
      <p:pic>
        <p:nvPicPr>
          <p:cNvPr id="23553" name="Picture 1"/>
          <p:cNvPicPr>
            <a:picLocks noGrp="1" noChangeAspect="1" noChangeArrowheads="1"/>
          </p:cNvPicPr>
          <p:nvPr>
            <p:ph sz="half" idx="2"/>
          </p:nvPr>
        </p:nvPicPr>
        <p:blipFill>
          <a:blip r:embed="rId2" cstate="print"/>
          <a:srcRect/>
          <a:stretch>
            <a:fillRect/>
          </a:stretch>
        </p:blipFill>
        <p:spPr bwMode="auto">
          <a:xfrm>
            <a:off x="4656138" y="2143116"/>
            <a:ext cx="4038600" cy="36844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0240"/>
            <a:ext cx="8229600" cy="914400"/>
          </a:xfrm>
        </p:spPr>
        <p:txBody>
          <a:bodyPr/>
          <a:lstStyle/>
          <a:p>
            <a:pPr>
              <a:lnSpc>
                <a:spcPct val="150000"/>
              </a:lnSpc>
            </a:pPr>
            <a:r>
              <a:rPr lang="en-AU" sz="5400" dirty="0" smtClean="0"/>
              <a:t>A few summary notes not in your handout</a:t>
            </a:r>
            <a:endParaRPr lang="en-AU" sz="5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Conclusion</a:t>
            </a:r>
            <a:endParaRPr lang="en-AU" dirty="0"/>
          </a:p>
        </p:txBody>
      </p:sp>
      <p:sp>
        <p:nvSpPr>
          <p:cNvPr id="3" name="Content Placeholder 2"/>
          <p:cNvSpPr>
            <a:spLocks noGrp="1"/>
          </p:cNvSpPr>
          <p:nvPr>
            <p:ph sz="half" idx="1"/>
          </p:nvPr>
        </p:nvSpPr>
        <p:spPr/>
        <p:txBody>
          <a:bodyPr>
            <a:normAutofit fontScale="77500" lnSpcReduction="20000"/>
          </a:bodyPr>
          <a:lstStyle/>
          <a:p>
            <a:pPr>
              <a:lnSpc>
                <a:spcPct val="170000"/>
              </a:lnSpc>
            </a:pPr>
            <a:r>
              <a:rPr lang="en-AU" dirty="0" smtClean="0"/>
              <a:t>Tsar took control of the army</a:t>
            </a:r>
          </a:p>
          <a:p>
            <a:pPr>
              <a:lnSpc>
                <a:spcPct val="170000"/>
              </a:lnSpc>
            </a:pPr>
            <a:endParaRPr lang="en-AU" dirty="0" smtClean="0"/>
          </a:p>
          <a:p>
            <a:pPr>
              <a:lnSpc>
                <a:spcPct val="170000"/>
              </a:lnSpc>
            </a:pPr>
            <a:r>
              <a:rPr lang="en-AU" dirty="0" smtClean="0"/>
              <a:t>Had </a:t>
            </a:r>
            <a:r>
              <a:rPr lang="en-AU" u="sng" dirty="0" smtClean="0"/>
              <a:t>NO</a:t>
            </a:r>
            <a:r>
              <a:rPr lang="en-AU" dirty="0" smtClean="0"/>
              <a:t> </a:t>
            </a:r>
            <a:r>
              <a:rPr lang="en-AU" u="sng" dirty="0" smtClean="0"/>
              <a:t>SKILL</a:t>
            </a:r>
            <a:r>
              <a:rPr lang="en-AU" dirty="0" smtClean="0"/>
              <a:t> or </a:t>
            </a:r>
            <a:r>
              <a:rPr lang="en-AU" u="sng" dirty="0" smtClean="0"/>
              <a:t>STRATEGY</a:t>
            </a:r>
          </a:p>
          <a:p>
            <a:pPr>
              <a:lnSpc>
                <a:spcPct val="170000"/>
              </a:lnSpc>
            </a:pPr>
            <a:endParaRPr lang="en-AU" dirty="0" smtClean="0"/>
          </a:p>
          <a:p>
            <a:pPr>
              <a:lnSpc>
                <a:spcPct val="170000"/>
              </a:lnSpc>
            </a:pPr>
            <a:r>
              <a:rPr lang="en-AU" dirty="0" smtClean="0"/>
              <a:t>Millions died</a:t>
            </a:r>
          </a:p>
          <a:p>
            <a:pPr>
              <a:lnSpc>
                <a:spcPct val="170000"/>
              </a:lnSpc>
            </a:pPr>
            <a:endParaRPr lang="en-AU" dirty="0" smtClean="0"/>
          </a:p>
          <a:p>
            <a:pPr>
              <a:lnSpc>
                <a:spcPct val="170000"/>
              </a:lnSpc>
            </a:pPr>
            <a:r>
              <a:rPr lang="en-AU" dirty="0" smtClean="0"/>
              <a:t>Anger was placed on the Tsar</a:t>
            </a:r>
          </a:p>
          <a:p>
            <a:pPr>
              <a:lnSpc>
                <a:spcPct val="170000"/>
              </a:lnSpc>
            </a:pPr>
            <a:endParaRPr lang="en-AU" dirty="0" smtClean="0"/>
          </a:p>
        </p:txBody>
      </p:sp>
      <p:pic>
        <p:nvPicPr>
          <p:cNvPr id="1027" name="Picture 3"/>
          <p:cNvPicPr>
            <a:picLocks noGrp="1" noChangeAspect="1" noChangeArrowheads="1"/>
          </p:cNvPicPr>
          <p:nvPr>
            <p:ph sz="half" idx="2"/>
          </p:nvPr>
        </p:nvPicPr>
        <p:blipFill>
          <a:blip r:embed="rId2" cstate="print"/>
          <a:srcRect/>
          <a:stretch>
            <a:fillRect/>
          </a:stretch>
        </p:blipFill>
        <p:spPr bwMode="auto">
          <a:xfrm>
            <a:off x="4748242" y="2071678"/>
            <a:ext cx="4038600" cy="38235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Conclusion</a:t>
            </a:r>
            <a:endParaRPr lang="en-AU" dirty="0"/>
          </a:p>
        </p:txBody>
      </p:sp>
      <p:sp>
        <p:nvSpPr>
          <p:cNvPr id="3" name="Content Placeholder 2"/>
          <p:cNvSpPr>
            <a:spLocks noGrp="1"/>
          </p:cNvSpPr>
          <p:nvPr>
            <p:ph sz="half" idx="1"/>
          </p:nvPr>
        </p:nvSpPr>
        <p:spPr/>
        <p:txBody>
          <a:bodyPr>
            <a:normAutofit fontScale="55000" lnSpcReduction="20000"/>
          </a:bodyPr>
          <a:lstStyle/>
          <a:p>
            <a:pPr>
              <a:lnSpc>
                <a:spcPct val="170000"/>
              </a:lnSpc>
            </a:pPr>
            <a:r>
              <a:rPr lang="en-AU" dirty="0" smtClean="0"/>
              <a:t>Conscripted peasants left their farms</a:t>
            </a:r>
          </a:p>
          <a:p>
            <a:pPr>
              <a:lnSpc>
                <a:spcPct val="170000"/>
              </a:lnSpc>
            </a:pPr>
            <a:endParaRPr lang="en-AU" dirty="0" smtClean="0"/>
          </a:p>
          <a:p>
            <a:pPr>
              <a:lnSpc>
                <a:spcPct val="170000"/>
              </a:lnSpc>
            </a:pPr>
            <a:r>
              <a:rPr lang="en-AU" dirty="0" smtClean="0"/>
              <a:t>Caused a severe shortages of food and materials</a:t>
            </a:r>
          </a:p>
          <a:p>
            <a:pPr lvl="1">
              <a:lnSpc>
                <a:spcPct val="170000"/>
              </a:lnSpc>
            </a:pPr>
            <a:r>
              <a:rPr lang="en-AU" dirty="0" smtClean="0"/>
              <a:t>Inadequate supplies for the front</a:t>
            </a:r>
          </a:p>
          <a:p>
            <a:pPr lvl="1">
              <a:lnSpc>
                <a:spcPct val="170000"/>
              </a:lnSpc>
            </a:pPr>
            <a:r>
              <a:rPr lang="en-AU" dirty="0" smtClean="0"/>
              <a:t>Food shortages in the towns</a:t>
            </a:r>
          </a:p>
          <a:p>
            <a:pPr lvl="1">
              <a:lnSpc>
                <a:spcPct val="170000"/>
              </a:lnSpc>
            </a:pPr>
            <a:r>
              <a:rPr lang="en-AU" dirty="0" smtClean="0"/>
              <a:t>Coal shortages leading to power failures</a:t>
            </a:r>
          </a:p>
          <a:p>
            <a:pPr>
              <a:lnSpc>
                <a:spcPct val="170000"/>
              </a:lnSpc>
            </a:pPr>
            <a:endParaRPr lang="en-AU" dirty="0" smtClean="0"/>
          </a:p>
          <a:p>
            <a:pPr>
              <a:lnSpc>
                <a:spcPct val="170000"/>
              </a:lnSpc>
            </a:pPr>
            <a:r>
              <a:rPr lang="en-AU" dirty="0" smtClean="0"/>
              <a:t>Conscripted Russians felt angry at the Tsar for being dragged into a war</a:t>
            </a:r>
          </a:p>
          <a:p>
            <a:endParaRPr lang="en-AU" dirty="0"/>
          </a:p>
        </p:txBody>
      </p:sp>
      <p:pic>
        <p:nvPicPr>
          <p:cNvPr id="5" name="Picture 2"/>
          <p:cNvPicPr>
            <a:picLocks noGrp="1" noChangeAspect="1" noChangeArrowheads="1"/>
          </p:cNvPicPr>
          <p:nvPr>
            <p:ph sz="half" idx="2"/>
          </p:nvPr>
        </p:nvPicPr>
        <p:blipFill>
          <a:blip r:embed="rId2" cstate="print"/>
          <a:srcRect/>
          <a:stretch>
            <a:fillRect/>
          </a:stretch>
        </p:blipFill>
        <p:spPr bwMode="auto">
          <a:xfrm>
            <a:off x="4656138" y="2143116"/>
            <a:ext cx="4038600" cy="37601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Road to War</a:t>
            </a:r>
            <a:endParaRPr lang="en-AU" dirty="0"/>
          </a:p>
        </p:txBody>
      </p:sp>
      <p:sp>
        <p:nvSpPr>
          <p:cNvPr id="5" name="Content Placeholder 4"/>
          <p:cNvSpPr>
            <a:spLocks noGrp="1"/>
          </p:cNvSpPr>
          <p:nvPr>
            <p:ph sz="half" idx="1"/>
          </p:nvPr>
        </p:nvSpPr>
        <p:spPr/>
        <p:txBody>
          <a:bodyPr>
            <a:normAutofit/>
          </a:bodyPr>
          <a:lstStyle/>
          <a:p>
            <a:pPr>
              <a:lnSpc>
                <a:spcPct val="150000"/>
              </a:lnSpc>
              <a:buNone/>
            </a:pPr>
            <a:r>
              <a:rPr lang="en-AU" sz="2400" dirty="0" smtClean="0"/>
              <a:t>Lynch</a:t>
            </a:r>
            <a:endParaRPr lang="en-AU" sz="1800" dirty="0" smtClean="0"/>
          </a:p>
          <a:p>
            <a:pPr>
              <a:lnSpc>
                <a:spcPct val="150000"/>
              </a:lnSpc>
            </a:pPr>
            <a:endParaRPr lang="en-AU" sz="1800" dirty="0" smtClean="0">
              <a:solidFill>
                <a:schemeClr val="accent1">
                  <a:lumMod val="75000"/>
                </a:schemeClr>
              </a:solidFill>
            </a:endParaRPr>
          </a:p>
          <a:p>
            <a:pPr>
              <a:lnSpc>
                <a:spcPct val="150000"/>
              </a:lnSpc>
            </a:pPr>
            <a:r>
              <a:rPr lang="en-AU" sz="1800" dirty="0" smtClean="0"/>
              <a:t>Bolsheviks seen as </a:t>
            </a:r>
            <a:r>
              <a:rPr lang="en-AU" sz="1800" dirty="0" smtClean="0">
                <a:solidFill>
                  <a:schemeClr val="accent1">
                    <a:lumMod val="75000"/>
                  </a:schemeClr>
                </a:solidFill>
              </a:rPr>
              <a:t>traitors</a:t>
            </a:r>
            <a:r>
              <a:rPr lang="en-AU" sz="1800" dirty="0" smtClean="0"/>
              <a:t> for opposing the war</a:t>
            </a:r>
          </a:p>
          <a:p>
            <a:pPr>
              <a:lnSpc>
                <a:spcPct val="150000"/>
              </a:lnSpc>
            </a:pPr>
            <a:endParaRPr lang="en-AU" sz="2400" dirty="0" smtClean="0"/>
          </a:p>
          <a:p>
            <a:pPr>
              <a:lnSpc>
                <a:spcPct val="150000"/>
              </a:lnSpc>
            </a:pPr>
            <a:r>
              <a:rPr lang="en-AU" sz="1800" dirty="0" smtClean="0"/>
              <a:t>“</a:t>
            </a:r>
            <a:r>
              <a:rPr lang="en-AU" sz="1800" i="1" dirty="0" smtClean="0"/>
              <a:t>Had the war gone well...the Bolsheviks would have been hard pressed to survive</a:t>
            </a:r>
            <a:r>
              <a:rPr lang="en-AU" sz="1800" dirty="0" smtClean="0"/>
              <a:t>”</a:t>
            </a:r>
          </a:p>
        </p:txBody>
      </p:sp>
      <p:pic>
        <p:nvPicPr>
          <p:cNvPr id="20482" name="Picture 2" descr="http://sixmeatbuffet.com/images/Bolshevik-or-Leninist.jpg"/>
          <p:cNvPicPr>
            <a:picLocks noChangeAspect="1" noChangeArrowheads="1"/>
          </p:cNvPicPr>
          <p:nvPr/>
        </p:nvPicPr>
        <p:blipFill>
          <a:blip r:embed="rId2" cstate="print"/>
          <a:srcRect r="56549"/>
          <a:stretch>
            <a:fillRect/>
          </a:stretch>
        </p:blipFill>
        <p:spPr bwMode="auto">
          <a:xfrm>
            <a:off x="4929190" y="1643050"/>
            <a:ext cx="3286148" cy="46482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Conclusion</a:t>
            </a:r>
            <a:endParaRPr lang="en-AU" dirty="0"/>
          </a:p>
        </p:txBody>
      </p:sp>
      <p:sp>
        <p:nvSpPr>
          <p:cNvPr id="3" name="Content Placeholder 2"/>
          <p:cNvSpPr>
            <a:spLocks noGrp="1"/>
          </p:cNvSpPr>
          <p:nvPr>
            <p:ph sz="half" idx="1"/>
          </p:nvPr>
        </p:nvSpPr>
        <p:spPr/>
        <p:txBody>
          <a:bodyPr>
            <a:normAutofit fontScale="62500" lnSpcReduction="20000"/>
          </a:bodyPr>
          <a:lstStyle/>
          <a:p>
            <a:pPr>
              <a:lnSpc>
                <a:spcPct val="170000"/>
              </a:lnSpc>
            </a:pPr>
            <a:r>
              <a:rPr lang="en-AU" dirty="0" smtClean="0"/>
              <a:t>Tsar was seen as inept and unable to rule due to the many Russian defeats</a:t>
            </a:r>
          </a:p>
          <a:p>
            <a:pPr lvl="1">
              <a:lnSpc>
                <a:spcPct val="170000"/>
              </a:lnSpc>
            </a:pPr>
            <a:r>
              <a:rPr lang="en-AU" dirty="0" smtClean="0"/>
              <a:t>Generals in his own army and the Duma asked for his abdication</a:t>
            </a:r>
          </a:p>
          <a:p>
            <a:pPr>
              <a:lnSpc>
                <a:spcPct val="170000"/>
              </a:lnSpc>
            </a:pPr>
            <a:endParaRPr lang="en-AU" dirty="0" smtClean="0"/>
          </a:p>
          <a:p>
            <a:pPr>
              <a:lnSpc>
                <a:spcPct val="170000"/>
              </a:lnSpc>
            </a:pPr>
            <a:r>
              <a:rPr lang="en-AU" dirty="0" smtClean="0"/>
              <a:t>After taking command of the army, leaves his incompetent wife in charge, who looked for assistance through Rasputin</a:t>
            </a:r>
          </a:p>
          <a:p>
            <a:endParaRPr lang="en-AU" dirty="0"/>
          </a:p>
        </p:txBody>
      </p:sp>
      <p:pic>
        <p:nvPicPr>
          <p:cNvPr id="8" name="Picture 2"/>
          <p:cNvPicPr>
            <a:picLocks noGrp="1" noChangeAspect="1" noChangeArrowheads="1"/>
          </p:cNvPicPr>
          <p:nvPr>
            <p:ph sz="half" idx="2"/>
          </p:nvPr>
        </p:nvPicPr>
        <p:blipFill>
          <a:blip r:embed="rId2" cstate="print"/>
          <a:srcRect/>
          <a:stretch>
            <a:fillRect/>
          </a:stretch>
        </p:blipFill>
        <p:spPr bwMode="auto">
          <a:xfrm>
            <a:off x="5072066" y="2143116"/>
            <a:ext cx="3559308" cy="38155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shade val="100000"/>
                <a:satMod val="150000"/>
              </a:schemeClr>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AU" smtClean="0"/>
              <a:t>Historiography</a:t>
            </a:r>
            <a:endParaRPr lang="en-US" smtClean="0"/>
          </a:p>
        </p:txBody>
      </p:sp>
      <p:sp>
        <p:nvSpPr>
          <p:cNvPr id="16387" name="Rectangle 3"/>
          <p:cNvSpPr>
            <a:spLocks noGrp="1" noChangeArrowheads="1"/>
          </p:cNvSpPr>
          <p:nvPr>
            <p:ph type="body" idx="1"/>
          </p:nvPr>
        </p:nvSpPr>
        <p:spPr/>
        <p:txBody>
          <a:bodyPr>
            <a:normAutofit fontScale="92500" lnSpcReduction="10000"/>
          </a:bodyPr>
          <a:lstStyle/>
          <a:p>
            <a:pPr eaLnBrk="1" hangingPunct="1">
              <a:lnSpc>
                <a:spcPct val="90000"/>
              </a:lnSpc>
              <a:buFontTx/>
              <a:buNone/>
            </a:pPr>
            <a:r>
              <a:rPr lang="en-AU" b="1" u="sng" dirty="0" smtClean="0"/>
              <a:t>Liberal </a:t>
            </a:r>
            <a:r>
              <a:rPr lang="en-AU" b="1" u="sng" dirty="0" smtClean="0"/>
              <a:t>View</a:t>
            </a:r>
            <a:r>
              <a:rPr lang="en-AU" b="1" dirty="0" smtClean="0"/>
              <a:t> </a:t>
            </a:r>
            <a:r>
              <a:rPr lang="en-AU" b="1" dirty="0" smtClean="0"/>
              <a:t> </a:t>
            </a:r>
            <a:r>
              <a:rPr lang="en-AU" b="1" dirty="0" smtClean="0"/>
              <a:t>-  Pipes</a:t>
            </a:r>
            <a:endParaRPr lang="en-AU" b="1" dirty="0" smtClean="0"/>
          </a:p>
          <a:p>
            <a:pPr eaLnBrk="1" hangingPunct="1">
              <a:lnSpc>
                <a:spcPct val="90000"/>
              </a:lnSpc>
            </a:pPr>
            <a:endParaRPr lang="en-AU" dirty="0" smtClean="0"/>
          </a:p>
          <a:p>
            <a:pPr eaLnBrk="1" hangingPunct="1">
              <a:lnSpc>
                <a:spcPct val="150000"/>
              </a:lnSpc>
              <a:buNone/>
            </a:pPr>
            <a:r>
              <a:rPr lang="en-AU" dirty="0" smtClean="0"/>
              <a:t>	</a:t>
            </a:r>
            <a:r>
              <a:rPr lang="en-AU" dirty="0" smtClean="0"/>
              <a:t>“</a:t>
            </a:r>
            <a:r>
              <a:rPr lang="en-AU" i="1" dirty="0" smtClean="0"/>
              <a:t>…</a:t>
            </a:r>
            <a:r>
              <a:rPr lang="en-AU" i="1" dirty="0" smtClean="0"/>
              <a:t>while the collapse of tsarism was not inevitable, it was made likely by deep-seated cultural and political flaws that prevented the tsarist regime from adjusting to the economic and cultural growth of the country, flaws that proved fatal under the pressure generated by World War I</a:t>
            </a:r>
            <a:r>
              <a:rPr lang="en-AU" dirty="0" smtClean="0"/>
              <a:t>”.</a:t>
            </a:r>
            <a:endParaRPr lang="en-US"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AU" smtClean="0"/>
              <a:t>Historiography</a:t>
            </a:r>
            <a:endParaRPr lang="en-US" smtClean="0"/>
          </a:p>
        </p:txBody>
      </p:sp>
      <p:sp>
        <p:nvSpPr>
          <p:cNvPr id="17411" name="Rectangle 3"/>
          <p:cNvSpPr>
            <a:spLocks noGrp="1" noChangeArrowheads="1"/>
          </p:cNvSpPr>
          <p:nvPr>
            <p:ph type="body" idx="1"/>
          </p:nvPr>
        </p:nvSpPr>
        <p:spPr/>
        <p:txBody>
          <a:bodyPr>
            <a:normAutofit fontScale="85000" lnSpcReduction="20000"/>
          </a:bodyPr>
          <a:lstStyle/>
          <a:p>
            <a:pPr eaLnBrk="1" hangingPunct="1">
              <a:buFontTx/>
              <a:buNone/>
            </a:pPr>
            <a:r>
              <a:rPr lang="en-AU" sz="2800" b="1" u="sng" dirty="0" smtClean="0"/>
              <a:t>Revisionist </a:t>
            </a:r>
            <a:r>
              <a:rPr lang="en-AU" sz="2800" b="1" u="sng" dirty="0" smtClean="0"/>
              <a:t>View</a:t>
            </a:r>
            <a:r>
              <a:rPr lang="en-AU" sz="2800" b="1" dirty="0" smtClean="0"/>
              <a:t>  </a:t>
            </a:r>
            <a:r>
              <a:rPr lang="en-AU" sz="2800" dirty="0" smtClean="0"/>
              <a:t>-  Wood</a:t>
            </a:r>
            <a:endParaRPr lang="en-AU" sz="2800" u="sng" dirty="0" smtClean="0"/>
          </a:p>
          <a:p>
            <a:pPr eaLnBrk="1" hangingPunct="1">
              <a:lnSpc>
                <a:spcPct val="150000"/>
              </a:lnSpc>
            </a:pPr>
            <a:endParaRPr lang="en-AU" sz="2800" dirty="0" smtClean="0"/>
          </a:p>
          <a:p>
            <a:pPr eaLnBrk="1" hangingPunct="1">
              <a:lnSpc>
                <a:spcPct val="150000"/>
              </a:lnSpc>
              <a:buNone/>
            </a:pPr>
            <a:r>
              <a:rPr lang="en-AU" sz="2800" dirty="0" smtClean="0"/>
              <a:t>	“</a:t>
            </a:r>
            <a:r>
              <a:rPr lang="en-AU" sz="2800" i="1" dirty="0" smtClean="0"/>
              <a:t>The tsar foolishly added to his own isolation by assuming personal command of the Russian army in 1915. His unhelpful presence at military headquarters in Mogilev left the conduct of affairs in the capital…in the hands of his neurotic wife – contemptuously known by the public as </a:t>
            </a:r>
            <a:r>
              <a:rPr lang="en-AU" sz="2800" i="1" dirty="0" err="1" smtClean="0"/>
              <a:t>nemka</a:t>
            </a:r>
            <a:r>
              <a:rPr lang="en-AU" sz="2800" i="1" dirty="0" smtClean="0"/>
              <a:t> (‘the German Woman’) – and the abominable </a:t>
            </a:r>
            <a:r>
              <a:rPr lang="en-AU" sz="2800" i="1" dirty="0" smtClean="0"/>
              <a:t>Rasputin.</a:t>
            </a:r>
            <a:r>
              <a:rPr lang="en-AU" sz="2800" dirty="0" smtClean="0"/>
              <a:t>”</a:t>
            </a:r>
            <a:endParaRPr lang="en-US" sz="2800"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AU" smtClean="0"/>
              <a:t>Historiography</a:t>
            </a:r>
            <a:endParaRPr lang="en-US" smtClean="0"/>
          </a:p>
        </p:txBody>
      </p:sp>
      <p:sp>
        <p:nvSpPr>
          <p:cNvPr id="18435" name="Rectangle 3"/>
          <p:cNvSpPr>
            <a:spLocks noGrp="1" noChangeArrowheads="1"/>
          </p:cNvSpPr>
          <p:nvPr>
            <p:ph type="body" idx="1"/>
          </p:nvPr>
        </p:nvSpPr>
        <p:spPr/>
        <p:txBody>
          <a:bodyPr>
            <a:normAutofit fontScale="92500" lnSpcReduction="20000"/>
          </a:bodyPr>
          <a:lstStyle/>
          <a:p>
            <a:pPr eaLnBrk="1" hangingPunct="1">
              <a:buFontTx/>
              <a:buNone/>
            </a:pPr>
            <a:r>
              <a:rPr lang="en-AU" sz="2800" b="1" u="sng" dirty="0" smtClean="0"/>
              <a:t>Revisionist </a:t>
            </a:r>
            <a:r>
              <a:rPr lang="en-AU" sz="2800" b="1" u="sng" dirty="0" smtClean="0"/>
              <a:t>View</a:t>
            </a:r>
            <a:r>
              <a:rPr lang="en-AU" sz="2800" dirty="0" smtClean="0"/>
              <a:t>  -  Figes</a:t>
            </a:r>
            <a:endParaRPr lang="en-AU" sz="2800" b="1" u="sng" dirty="0" smtClean="0"/>
          </a:p>
          <a:p>
            <a:pPr eaLnBrk="1" hangingPunct="1"/>
            <a:endParaRPr lang="en-AU" sz="2800" b="1" dirty="0" smtClean="0"/>
          </a:p>
          <a:p>
            <a:pPr eaLnBrk="1" hangingPunct="1">
              <a:lnSpc>
                <a:spcPct val="150000"/>
              </a:lnSpc>
              <a:buNone/>
            </a:pPr>
            <a:r>
              <a:rPr lang="en-AU" sz="2800" dirty="0" smtClean="0"/>
              <a:t>	“</a:t>
            </a:r>
            <a:r>
              <a:rPr lang="en-AU" sz="2800" i="1" dirty="0" smtClean="0"/>
              <a:t>…</a:t>
            </a:r>
            <a:r>
              <a:rPr lang="en-AU" sz="2800" i="1" dirty="0" smtClean="0"/>
              <a:t>whereas the other European powers managed to adapt and improvise, the tsarist system proved much too rigid and unwieldy, too inflexible and set in its ways, too authoritarian and inefficient, to adapt itself to the situation as it changed. The First World War was a titanic test for the states of Europe – and one that Tsarism failed in a singular and catastrophic </a:t>
            </a:r>
            <a:r>
              <a:rPr lang="en-AU" sz="2800" i="1" dirty="0" smtClean="0"/>
              <a:t>way.</a:t>
            </a:r>
            <a:r>
              <a:rPr lang="en-AU" sz="2800" dirty="0" smtClean="0"/>
              <a:t>”</a:t>
            </a:r>
            <a:endParaRPr lang="en-AU" sz="2800" dirty="0" smtClean="0"/>
          </a:p>
          <a:p>
            <a:pPr eaLnBrk="1" hangingPunct="1">
              <a:buFontTx/>
              <a:buNone/>
            </a:pPr>
            <a:endParaRPr lang="en-US" sz="2800" b="1" u="sng" dirty="0"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AU" smtClean="0"/>
              <a:t>Historiography</a:t>
            </a:r>
            <a:endParaRPr lang="en-US" smtClean="0"/>
          </a:p>
        </p:txBody>
      </p:sp>
      <p:sp>
        <p:nvSpPr>
          <p:cNvPr id="19459" name="Rectangle 3"/>
          <p:cNvSpPr>
            <a:spLocks noGrp="1" noChangeArrowheads="1"/>
          </p:cNvSpPr>
          <p:nvPr>
            <p:ph type="body" idx="1"/>
          </p:nvPr>
        </p:nvSpPr>
        <p:spPr/>
        <p:txBody>
          <a:bodyPr>
            <a:normAutofit fontScale="92500" lnSpcReduction="10000"/>
          </a:bodyPr>
          <a:lstStyle/>
          <a:p>
            <a:pPr eaLnBrk="1" hangingPunct="1">
              <a:lnSpc>
                <a:spcPct val="90000"/>
              </a:lnSpc>
              <a:buFontTx/>
              <a:buNone/>
            </a:pPr>
            <a:r>
              <a:rPr lang="en-AU" b="1" u="sng" dirty="0" smtClean="0"/>
              <a:t>Western-Marxist </a:t>
            </a:r>
            <a:r>
              <a:rPr lang="en-AU" b="1" u="sng" dirty="0" smtClean="0"/>
              <a:t>View</a:t>
            </a:r>
            <a:r>
              <a:rPr lang="en-AU" dirty="0" smtClean="0"/>
              <a:t>  -  Hill</a:t>
            </a:r>
            <a:endParaRPr lang="en-AU" b="1" u="sng" dirty="0" smtClean="0"/>
          </a:p>
          <a:p>
            <a:pPr eaLnBrk="1" hangingPunct="1">
              <a:lnSpc>
                <a:spcPct val="90000"/>
              </a:lnSpc>
            </a:pPr>
            <a:endParaRPr lang="en-AU" dirty="0" smtClean="0"/>
          </a:p>
          <a:p>
            <a:pPr eaLnBrk="1" hangingPunct="1">
              <a:lnSpc>
                <a:spcPct val="150000"/>
              </a:lnSpc>
              <a:buNone/>
            </a:pPr>
            <a:r>
              <a:rPr lang="en-AU" dirty="0" smtClean="0"/>
              <a:t>	</a:t>
            </a:r>
            <a:r>
              <a:rPr lang="en-AU" dirty="0" smtClean="0"/>
              <a:t>“</a:t>
            </a:r>
            <a:r>
              <a:rPr lang="en-AU" i="1" dirty="0" smtClean="0"/>
              <a:t>The fundamental cause of the Russian Revolution, then, was the incompatibility of the tsarist state with the demands of modern civilization. War accelerated the development of revolutionary crises, but their deep-lying causes could not be wished away in times of </a:t>
            </a:r>
            <a:r>
              <a:rPr lang="en-AU" i="1" dirty="0" smtClean="0"/>
              <a:t>peace.</a:t>
            </a:r>
            <a:r>
              <a:rPr lang="en-AU" dirty="0" smtClean="0"/>
              <a:t>”</a:t>
            </a:r>
            <a:endParaRPr lang="en-US" dirty="0" smtClea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AU" smtClean="0"/>
              <a:t>Historiography</a:t>
            </a:r>
            <a:endParaRPr lang="en-US" smtClean="0"/>
          </a:p>
        </p:txBody>
      </p:sp>
      <p:sp>
        <p:nvSpPr>
          <p:cNvPr id="20483" name="Rectangle 3"/>
          <p:cNvSpPr>
            <a:spLocks noGrp="1" noChangeArrowheads="1"/>
          </p:cNvSpPr>
          <p:nvPr>
            <p:ph type="body" idx="1"/>
          </p:nvPr>
        </p:nvSpPr>
        <p:spPr/>
        <p:txBody>
          <a:bodyPr>
            <a:normAutofit fontScale="85000" lnSpcReduction="20000"/>
          </a:bodyPr>
          <a:lstStyle/>
          <a:p>
            <a:pPr eaLnBrk="1" hangingPunct="1">
              <a:lnSpc>
                <a:spcPct val="90000"/>
              </a:lnSpc>
              <a:buFontTx/>
              <a:buNone/>
            </a:pPr>
            <a:r>
              <a:rPr lang="en-AU" sz="2800" b="1" u="sng" dirty="0" smtClean="0"/>
              <a:t>Soviet </a:t>
            </a:r>
            <a:r>
              <a:rPr lang="en-AU" sz="2800" b="1" u="sng" dirty="0" smtClean="0"/>
              <a:t>View</a:t>
            </a:r>
            <a:r>
              <a:rPr lang="en-AU" sz="2800" dirty="0" smtClean="0"/>
              <a:t>  -  History of the CPSU (b.) short course</a:t>
            </a:r>
            <a:endParaRPr lang="en-AU" sz="2800" dirty="0" smtClean="0"/>
          </a:p>
          <a:p>
            <a:pPr eaLnBrk="1" hangingPunct="1">
              <a:lnSpc>
                <a:spcPct val="90000"/>
              </a:lnSpc>
              <a:buNone/>
            </a:pPr>
            <a:r>
              <a:rPr lang="en-AU" sz="2800" dirty="0" smtClean="0"/>
              <a:t>	</a:t>
            </a:r>
          </a:p>
          <a:p>
            <a:pPr eaLnBrk="1" hangingPunct="1">
              <a:lnSpc>
                <a:spcPct val="160000"/>
              </a:lnSpc>
              <a:buNone/>
            </a:pPr>
            <a:r>
              <a:rPr lang="en-AU" sz="2800" dirty="0" smtClean="0"/>
              <a:t>	</a:t>
            </a:r>
            <a:r>
              <a:rPr lang="en-AU" sz="2800" i="1" dirty="0" smtClean="0"/>
              <a:t>The </a:t>
            </a:r>
            <a:r>
              <a:rPr lang="en-AU" sz="2800" i="1" dirty="0" smtClean="0"/>
              <a:t>war, while it was a reflection of the general crisis of capitalism, at the same time aggravated this crisis and weakened world capitalism. The workers of Russia and the Bolshevik Party were the first in the world successfully to take advantage of the weakness of capitalism. They forced a breach in the imperialist front, overthrew the tsar and set up Soviets of Workers' and Soldiers' </a:t>
            </a:r>
            <a:r>
              <a:rPr lang="en-AU" sz="2800" i="1" dirty="0" smtClean="0"/>
              <a:t>Deputies</a:t>
            </a:r>
            <a:endParaRPr lang="en-US" sz="2800" i="1" dirty="0" smtClean="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Summary Diagrams</a:t>
            </a:r>
            <a:endParaRPr lang="en-AU" dirty="0"/>
          </a:p>
        </p:txBody>
      </p:sp>
      <p:sp>
        <p:nvSpPr>
          <p:cNvPr id="5" name="TextBox 4"/>
          <p:cNvSpPr txBox="1"/>
          <p:nvPr/>
        </p:nvSpPr>
        <p:spPr>
          <a:xfrm>
            <a:off x="3143240" y="1915247"/>
            <a:ext cx="2857520" cy="461665"/>
          </a:xfrm>
          <a:prstGeom prst="rect">
            <a:avLst/>
          </a:prstGeom>
          <a:noFill/>
        </p:spPr>
        <p:txBody>
          <a:bodyPr wrap="square" rtlCol="0">
            <a:spAutoFit/>
          </a:bodyPr>
          <a:lstStyle/>
          <a:p>
            <a:r>
              <a:rPr lang="en-AU" sz="2400" b="1" dirty="0" smtClean="0"/>
              <a:t>Russia goes to War</a:t>
            </a:r>
            <a:endParaRPr lang="en-AU" sz="2400" b="1" dirty="0"/>
          </a:p>
        </p:txBody>
      </p:sp>
      <p:sp>
        <p:nvSpPr>
          <p:cNvPr id="6" name="TextBox 5"/>
          <p:cNvSpPr txBox="1"/>
          <p:nvPr/>
        </p:nvSpPr>
        <p:spPr>
          <a:xfrm>
            <a:off x="1214414" y="3260426"/>
            <a:ext cx="2428892" cy="2585323"/>
          </a:xfrm>
          <a:prstGeom prst="rect">
            <a:avLst/>
          </a:prstGeom>
          <a:noFill/>
          <a:ln>
            <a:solidFill>
              <a:srgbClr val="92D050"/>
            </a:solidFill>
          </a:ln>
        </p:spPr>
        <p:txBody>
          <a:bodyPr wrap="square" rtlCol="0">
            <a:spAutoFit/>
          </a:bodyPr>
          <a:lstStyle/>
          <a:p>
            <a:r>
              <a:rPr lang="en-AU" u="sng" dirty="0" smtClean="0"/>
              <a:t>Reasons</a:t>
            </a:r>
          </a:p>
          <a:p>
            <a:endParaRPr lang="en-AU" dirty="0" smtClean="0"/>
          </a:p>
          <a:p>
            <a:pPr>
              <a:buFont typeface="Arial" pitchFamily="34" charset="0"/>
              <a:buChar char="•"/>
            </a:pPr>
            <a:r>
              <a:rPr lang="en-AU" dirty="0" smtClean="0"/>
              <a:t>Defence of Serbia</a:t>
            </a:r>
          </a:p>
          <a:p>
            <a:pPr>
              <a:buFont typeface="Arial" pitchFamily="34" charset="0"/>
              <a:buChar char="•"/>
            </a:pPr>
            <a:endParaRPr lang="en-AU" dirty="0" smtClean="0"/>
          </a:p>
          <a:p>
            <a:pPr>
              <a:buFont typeface="Arial" pitchFamily="34" charset="0"/>
              <a:buChar char="•"/>
            </a:pPr>
            <a:r>
              <a:rPr lang="en-AU" dirty="0" smtClean="0"/>
              <a:t>Access to Mediterranean</a:t>
            </a:r>
          </a:p>
          <a:p>
            <a:pPr>
              <a:buFont typeface="Arial" pitchFamily="34" charset="0"/>
              <a:buChar char="•"/>
            </a:pPr>
            <a:endParaRPr lang="en-AU" dirty="0" smtClean="0"/>
          </a:p>
          <a:p>
            <a:pPr>
              <a:buFont typeface="Arial" pitchFamily="34" charset="0"/>
              <a:buChar char="•"/>
            </a:pPr>
            <a:r>
              <a:rPr lang="en-AU" dirty="0" smtClean="0"/>
              <a:t>Had to mobilise</a:t>
            </a:r>
          </a:p>
          <a:p>
            <a:pPr>
              <a:buFont typeface="Arial" pitchFamily="34" charset="0"/>
              <a:buChar char="•"/>
            </a:pPr>
            <a:endParaRPr lang="en-AU" dirty="0"/>
          </a:p>
        </p:txBody>
      </p:sp>
      <p:sp>
        <p:nvSpPr>
          <p:cNvPr id="7" name="TextBox 6"/>
          <p:cNvSpPr txBox="1"/>
          <p:nvPr/>
        </p:nvSpPr>
        <p:spPr>
          <a:xfrm>
            <a:off x="5572132" y="3272569"/>
            <a:ext cx="2571768" cy="2585323"/>
          </a:xfrm>
          <a:prstGeom prst="rect">
            <a:avLst/>
          </a:prstGeom>
          <a:noFill/>
          <a:ln>
            <a:solidFill>
              <a:srgbClr val="92D050"/>
            </a:solidFill>
          </a:ln>
        </p:spPr>
        <p:txBody>
          <a:bodyPr wrap="square" rtlCol="0">
            <a:spAutoFit/>
          </a:bodyPr>
          <a:lstStyle/>
          <a:p>
            <a:r>
              <a:rPr lang="en-AU" u="sng" dirty="0" smtClean="0"/>
              <a:t>Immediate Effects</a:t>
            </a:r>
          </a:p>
          <a:p>
            <a:endParaRPr lang="en-AU" dirty="0" smtClean="0"/>
          </a:p>
          <a:p>
            <a:pPr>
              <a:buFont typeface="Arial" pitchFamily="34" charset="0"/>
              <a:buChar char="•"/>
            </a:pPr>
            <a:r>
              <a:rPr lang="en-AU" dirty="0" smtClean="0"/>
              <a:t>Surge of popularity for the Tsar</a:t>
            </a:r>
          </a:p>
          <a:p>
            <a:pPr>
              <a:buFont typeface="Arial" pitchFamily="34" charset="0"/>
              <a:buChar char="•"/>
            </a:pPr>
            <a:endParaRPr lang="en-AU" dirty="0" smtClean="0"/>
          </a:p>
          <a:p>
            <a:pPr>
              <a:buFont typeface="Arial" pitchFamily="34" charset="0"/>
              <a:buChar char="•"/>
            </a:pPr>
            <a:r>
              <a:rPr lang="en-AU" dirty="0" smtClean="0"/>
              <a:t>Intense Nationalism</a:t>
            </a:r>
          </a:p>
          <a:p>
            <a:pPr>
              <a:buFont typeface="Arial" pitchFamily="34" charset="0"/>
              <a:buChar char="•"/>
            </a:pPr>
            <a:endParaRPr lang="en-AU" dirty="0" smtClean="0"/>
          </a:p>
          <a:p>
            <a:pPr>
              <a:buFont typeface="Arial" pitchFamily="34" charset="0"/>
              <a:buChar char="•"/>
            </a:pPr>
            <a:r>
              <a:rPr lang="en-AU" dirty="0" smtClean="0"/>
              <a:t>Shattering of anti-war parties</a:t>
            </a:r>
            <a:endParaRPr lang="en-AU" dirty="0"/>
          </a:p>
        </p:txBody>
      </p:sp>
      <p:cxnSp>
        <p:nvCxnSpPr>
          <p:cNvPr id="9" name="Straight Arrow Connector 8"/>
          <p:cNvCxnSpPr/>
          <p:nvPr/>
        </p:nvCxnSpPr>
        <p:spPr>
          <a:xfrm rot="10800000" flipV="1">
            <a:off x="2714612" y="2428868"/>
            <a:ext cx="1785950"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500562" y="2428868"/>
            <a:ext cx="1714512"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Summary Diagrams</a:t>
            </a:r>
            <a:endParaRPr lang="en-AU" dirty="0"/>
          </a:p>
        </p:txBody>
      </p:sp>
      <p:sp>
        <p:nvSpPr>
          <p:cNvPr id="5" name="TextBox 4"/>
          <p:cNvSpPr txBox="1"/>
          <p:nvPr/>
        </p:nvSpPr>
        <p:spPr>
          <a:xfrm>
            <a:off x="2857488" y="1681451"/>
            <a:ext cx="3643338" cy="461665"/>
          </a:xfrm>
          <a:prstGeom prst="rect">
            <a:avLst/>
          </a:prstGeom>
          <a:noFill/>
        </p:spPr>
        <p:txBody>
          <a:bodyPr wrap="square" rtlCol="0">
            <a:spAutoFit/>
          </a:bodyPr>
          <a:lstStyle/>
          <a:p>
            <a:r>
              <a:rPr lang="en-AU" sz="2400" b="1" dirty="0" smtClean="0"/>
              <a:t>LONG   TERM   EFFECTS</a:t>
            </a:r>
            <a:endParaRPr lang="en-AU" sz="2400" b="1" dirty="0"/>
          </a:p>
        </p:txBody>
      </p:sp>
      <p:sp>
        <p:nvSpPr>
          <p:cNvPr id="6" name="TextBox 5"/>
          <p:cNvSpPr txBox="1"/>
          <p:nvPr/>
        </p:nvSpPr>
        <p:spPr>
          <a:xfrm>
            <a:off x="285720" y="2571744"/>
            <a:ext cx="2000264" cy="2585323"/>
          </a:xfrm>
          <a:prstGeom prst="rect">
            <a:avLst/>
          </a:prstGeom>
          <a:noFill/>
          <a:ln>
            <a:solidFill>
              <a:srgbClr val="92D050"/>
            </a:solidFill>
          </a:ln>
        </p:spPr>
        <p:txBody>
          <a:bodyPr wrap="square" rtlCol="0">
            <a:spAutoFit/>
          </a:bodyPr>
          <a:lstStyle/>
          <a:p>
            <a:pPr algn="ctr"/>
            <a:r>
              <a:rPr lang="en-AU" u="sng" dirty="0" smtClean="0"/>
              <a:t>Military</a:t>
            </a:r>
          </a:p>
          <a:p>
            <a:pPr algn="ctr"/>
            <a:endParaRPr lang="en-AU" dirty="0" smtClean="0"/>
          </a:p>
          <a:p>
            <a:pPr algn="ctr">
              <a:buFont typeface="Arial" pitchFamily="34" charset="0"/>
              <a:buChar char="•"/>
            </a:pPr>
            <a:r>
              <a:rPr lang="en-AU" dirty="0" smtClean="0"/>
              <a:t>Incompetent High Command</a:t>
            </a:r>
          </a:p>
          <a:p>
            <a:pPr algn="ctr">
              <a:buFont typeface="Arial" pitchFamily="34" charset="0"/>
              <a:buChar char="•"/>
            </a:pPr>
            <a:endParaRPr lang="en-AU" dirty="0" smtClean="0"/>
          </a:p>
          <a:p>
            <a:pPr algn="ctr">
              <a:buFont typeface="Arial" pitchFamily="34" charset="0"/>
              <a:buChar char="•"/>
            </a:pPr>
            <a:r>
              <a:rPr lang="en-AU" dirty="0" smtClean="0"/>
              <a:t>Lack of Resources</a:t>
            </a:r>
          </a:p>
          <a:p>
            <a:pPr algn="ctr">
              <a:buFont typeface="Arial" pitchFamily="34" charset="0"/>
              <a:buChar char="•"/>
            </a:pPr>
            <a:endParaRPr lang="en-AU" dirty="0" smtClean="0"/>
          </a:p>
          <a:p>
            <a:pPr algn="ctr">
              <a:buFont typeface="Arial" pitchFamily="34" charset="0"/>
              <a:buChar char="•"/>
            </a:pPr>
            <a:r>
              <a:rPr lang="en-AU" dirty="0" smtClean="0"/>
              <a:t>Appalling casualty figures</a:t>
            </a:r>
            <a:endParaRPr lang="en-AU" dirty="0"/>
          </a:p>
        </p:txBody>
      </p:sp>
      <p:sp>
        <p:nvSpPr>
          <p:cNvPr id="7" name="TextBox 6"/>
          <p:cNvSpPr txBox="1"/>
          <p:nvPr/>
        </p:nvSpPr>
        <p:spPr>
          <a:xfrm>
            <a:off x="6786578" y="2571744"/>
            <a:ext cx="2000264" cy="2585323"/>
          </a:xfrm>
          <a:prstGeom prst="rect">
            <a:avLst/>
          </a:prstGeom>
          <a:noFill/>
          <a:ln>
            <a:solidFill>
              <a:srgbClr val="92D050"/>
            </a:solidFill>
          </a:ln>
        </p:spPr>
        <p:txBody>
          <a:bodyPr wrap="square" rtlCol="0">
            <a:spAutoFit/>
          </a:bodyPr>
          <a:lstStyle/>
          <a:p>
            <a:pPr algn="ctr"/>
            <a:r>
              <a:rPr lang="en-AU" u="sng" dirty="0" smtClean="0"/>
              <a:t>Economic</a:t>
            </a:r>
          </a:p>
          <a:p>
            <a:pPr algn="ctr"/>
            <a:endParaRPr lang="en-AU" dirty="0" smtClean="0"/>
          </a:p>
          <a:p>
            <a:pPr algn="ctr">
              <a:buFont typeface="Arial" pitchFamily="34" charset="0"/>
              <a:buChar char="•"/>
            </a:pPr>
            <a:r>
              <a:rPr lang="en-AU" dirty="0" smtClean="0"/>
              <a:t>High Inflation</a:t>
            </a:r>
          </a:p>
          <a:p>
            <a:pPr algn="ctr">
              <a:buFont typeface="Arial" pitchFamily="34" charset="0"/>
              <a:buChar char="•"/>
            </a:pPr>
            <a:endParaRPr lang="en-AU" dirty="0" smtClean="0"/>
          </a:p>
          <a:p>
            <a:pPr algn="ctr">
              <a:buFont typeface="Arial" pitchFamily="34" charset="0"/>
              <a:buChar char="•"/>
            </a:pPr>
            <a:r>
              <a:rPr lang="en-AU" dirty="0" smtClean="0"/>
              <a:t>Acute food shortages</a:t>
            </a:r>
          </a:p>
          <a:p>
            <a:pPr algn="ctr">
              <a:buFont typeface="Arial" pitchFamily="34" charset="0"/>
              <a:buChar char="•"/>
            </a:pPr>
            <a:endParaRPr lang="en-AU" dirty="0" smtClean="0"/>
          </a:p>
          <a:p>
            <a:pPr algn="ctr">
              <a:buFont typeface="Arial" pitchFamily="34" charset="0"/>
              <a:buChar char="•"/>
            </a:pPr>
            <a:r>
              <a:rPr lang="en-AU" dirty="0" smtClean="0"/>
              <a:t>Inadequate transport system</a:t>
            </a:r>
            <a:endParaRPr lang="en-AU" dirty="0"/>
          </a:p>
        </p:txBody>
      </p:sp>
      <p:sp>
        <p:nvSpPr>
          <p:cNvPr id="8" name="TextBox 7"/>
          <p:cNvSpPr txBox="1"/>
          <p:nvPr/>
        </p:nvSpPr>
        <p:spPr>
          <a:xfrm>
            <a:off x="2857488" y="3214686"/>
            <a:ext cx="3286148" cy="3416320"/>
          </a:xfrm>
          <a:prstGeom prst="rect">
            <a:avLst/>
          </a:prstGeom>
          <a:noFill/>
          <a:ln>
            <a:solidFill>
              <a:srgbClr val="92D050"/>
            </a:solidFill>
          </a:ln>
        </p:spPr>
        <p:txBody>
          <a:bodyPr wrap="square" rtlCol="0">
            <a:spAutoFit/>
          </a:bodyPr>
          <a:lstStyle/>
          <a:p>
            <a:pPr algn="ctr"/>
            <a:r>
              <a:rPr lang="en-AU" u="sng" dirty="0" smtClean="0"/>
              <a:t>Political</a:t>
            </a:r>
          </a:p>
          <a:p>
            <a:pPr algn="ctr"/>
            <a:endParaRPr lang="en-AU" dirty="0" smtClean="0"/>
          </a:p>
          <a:p>
            <a:pPr algn="ctr">
              <a:buFont typeface="Arial" pitchFamily="34" charset="0"/>
              <a:buChar char="•"/>
            </a:pPr>
            <a:r>
              <a:rPr lang="en-AU" dirty="0" smtClean="0"/>
              <a:t>Lack of leadership from an incapable Tsar</a:t>
            </a:r>
          </a:p>
          <a:p>
            <a:pPr algn="ctr">
              <a:buFont typeface="Arial" pitchFamily="34" charset="0"/>
              <a:buChar char="•"/>
            </a:pPr>
            <a:endParaRPr lang="en-AU" dirty="0" smtClean="0"/>
          </a:p>
          <a:p>
            <a:pPr algn="ctr">
              <a:buFont typeface="Arial" pitchFamily="34" charset="0"/>
              <a:buChar char="•"/>
            </a:pPr>
            <a:r>
              <a:rPr lang="en-AU" dirty="0" smtClean="0"/>
              <a:t>Failure of ruling elite to cope with the demands of war</a:t>
            </a:r>
          </a:p>
          <a:p>
            <a:pPr algn="ctr">
              <a:buFont typeface="Arial" pitchFamily="34" charset="0"/>
              <a:buChar char="•"/>
            </a:pPr>
            <a:endParaRPr lang="en-AU" dirty="0" smtClean="0"/>
          </a:p>
          <a:p>
            <a:pPr algn="ctr">
              <a:buFont typeface="Arial" pitchFamily="34" charset="0"/>
              <a:buChar char="•"/>
            </a:pPr>
            <a:r>
              <a:rPr lang="en-AU" dirty="0" smtClean="0"/>
              <a:t>Growth of opposition in the Duma</a:t>
            </a:r>
          </a:p>
          <a:p>
            <a:pPr algn="ctr">
              <a:buFont typeface="Arial" pitchFamily="34" charset="0"/>
              <a:buChar char="•"/>
            </a:pPr>
            <a:endParaRPr lang="en-AU" dirty="0" smtClean="0"/>
          </a:p>
          <a:p>
            <a:pPr algn="ctr">
              <a:buFont typeface="Arial" pitchFamily="34" charset="0"/>
              <a:buChar char="•"/>
            </a:pPr>
            <a:r>
              <a:rPr lang="en-AU" dirty="0" smtClean="0"/>
              <a:t>Hatred for Tsarina and Rasputin</a:t>
            </a:r>
            <a:endParaRPr lang="en-AU"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Summary Diagrams</a:t>
            </a:r>
            <a:endParaRPr lang="en-AU" dirty="0"/>
          </a:p>
        </p:txBody>
      </p:sp>
      <p:sp>
        <p:nvSpPr>
          <p:cNvPr id="5" name="TextBox 4"/>
          <p:cNvSpPr txBox="1"/>
          <p:nvPr/>
        </p:nvSpPr>
        <p:spPr>
          <a:xfrm>
            <a:off x="1428728" y="1571612"/>
            <a:ext cx="6000792" cy="5000660"/>
          </a:xfrm>
          <a:prstGeom prst="rect">
            <a:avLst/>
          </a:prstGeom>
          <a:noFill/>
          <a:ln>
            <a:solidFill>
              <a:srgbClr val="92D050"/>
            </a:solidFill>
          </a:ln>
        </p:spPr>
        <p:txBody>
          <a:bodyPr wrap="square" rtlCol="0">
            <a:spAutoFit/>
          </a:bodyPr>
          <a:lstStyle/>
          <a:p>
            <a:pPr algn="ctr"/>
            <a:r>
              <a:rPr lang="en-AU" sz="2400" b="1" u="sng" dirty="0" smtClean="0"/>
              <a:t>The February Revolution</a:t>
            </a:r>
          </a:p>
          <a:p>
            <a:pPr algn="ctr"/>
            <a:endParaRPr lang="en-AU" dirty="0" smtClean="0"/>
          </a:p>
          <a:p>
            <a:pPr algn="ctr">
              <a:buFont typeface="Arial" pitchFamily="34" charset="0"/>
              <a:buChar char="•"/>
            </a:pPr>
            <a:r>
              <a:rPr lang="en-AU" dirty="0" smtClean="0"/>
              <a:t>Unrest on the streets</a:t>
            </a:r>
          </a:p>
          <a:p>
            <a:pPr algn="ctr">
              <a:buFont typeface="Arial" pitchFamily="34" charset="0"/>
              <a:buChar char="•"/>
            </a:pPr>
            <a:endParaRPr lang="en-AU" dirty="0" smtClean="0"/>
          </a:p>
          <a:p>
            <a:pPr algn="ctr">
              <a:buFont typeface="Arial" pitchFamily="34" charset="0"/>
              <a:buChar char="•"/>
            </a:pPr>
            <a:r>
              <a:rPr lang="en-AU" dirty="0" smtClean="0"/>
              <a:t>Duma refuses to disband</a:t>
            </a:r>
          </a:p>
          <a:p>
            <a:pPr algn="ctr">
              <a:buFont typeface="Arial" pitchFamily="34" charset="0"/>
              <a:buChar char="•"/>
            </a:pPr>
            <a:endParaRPr lang="en-AU" dirty="0" smtClean="0"/>
          </a:p>
          <a:p>
            <a:pPr algn="ctr">
              <a:buFont typeface="Arial" pitchFamily="34" charset="0"/>
              <a:buChar char="•"/>
            </a:pPr>
            <a:r>
              <a:rPr lang="en-AU" dirty="0" smtClean="0"/>
              <a:t>Increased desertion of troops at the Front</a:t>
            </a:r>
          </a:p>
          <a:p>
            <a:pPr algn="ctr">
              <a:buFont typeface="Arial" pitchFamily="34" charset="0"/>
              <a:buChar char="•"/>
            </a:pPr>
            <a:endParaRPr lang="en-AU" dirty="0" smtClean="0"/>
          </a:p>
          <a:p>
            <a:pPr algn="ctr">
              <a:buFont typeface="Arial" pitchFamily="34" charset="0"/>
              <a:buChar char="•"/>
            </a:pPr>
            <a:r>
              <a:rPr lang="en-AU" dirty="0" smtClean="0"/>
              <a:t>Army officers advise the Tsar to stand down</a:t>
            </a:r>
          </a:p>
          <a:p>
            <a:pPr algn="ctr">
              <a:buFont typeface="Arial" pitchFamily="34" charset="0"/>
              <a:buChar char="•"/>
            </a:pPr>
            <a:endParaRPr lang="en-AU" dirty="0" smtClean="0"/>
          </a:p>
          <a:p>
            <a:pPr algn="ctr">
              <a:buFont typeface="Arial" pitchFamily="34" charset="0"/>
              <a:buChar char="•"/>
            </a:pPr>
            <a:r>
              <a:rPr lang="en-AU" dirty="0" smtClean="0"/>
              <a:t>Formation of Petrograd Soviet</a:t>
            </a:r>
          </a:p>
          <a:p>
            <a:pPr algn="ctr">
              <a:buFont typeface="Arial" pitchFamily="34" charset="0"/>
              <a:buChar char="•"/>
            </a:pPr>
            <a:endParaRPr lang="en-AU" dirty="0" smtClean="0"/>
          </a:p>
          <a:p>
            <a:pPr algn="ctr"/>
            <a:r>
              <a:rPr lang="en-AU" dirty="0" smtClean="0"/>
              <a:t>----------------</a:t>
            </a:r>
          </a:p>
          <a:p>
            <a:pPr algn="ctr"/>
            <a:endParaRPr lang="en-AU" sz="1400" dirty="0" smtClean="0"/>
          </a:p>
          <a:p>
            <a:pPr algn="ctr">
              <a:buFont typeface="Arial" pitchFamily="34" charset="0"/>
              <a:buChar char="•"/>
            </a:pPr>
            <a:r>
              <a:rPr lang="en-AU" dirty="0" smtClean="0"/>
              <a:t>Nicholas II abdicates -&gt; end of Romanov dynasty</a:t>
            </a:r>
          </a:p>
          <a:p>
            <a:pPr algn="ctr">
              <a:buFont typeface="Arial" pitchFamily="34" charset="0"/>
              <a:buChar char="•"/>
            </a:pPr>
            <a:endParaRPr lang="en-AU" dirty="0" smtClean="0"/>
          </a:p>
          <a:p>
            <a:pPr algn="ctr">
              <a:buFont typeface="Arial" pitchFamily="34" charset="0"/>
              <a:buChar char="•"/>
            </a:pPr>
            <a:r>
              <a:rPr lang="en-AU" dirty="0" smtClean="0"/>
              <a:t>Provisional government established</a:t>
            </a:r>
            <a:endParaRPr lang="en-A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Military Situation</a:t>
            </a:r>
            <a:endParaRPr lang="en-AU" dirty="0"/>
          </a:p>
        </p:txBody>
      </p:sp>
      <p:sp>
        <p:nvSpPr>
          <p:cNvPr id="5" name="Content Placeholder 4"/>
          <p:cNvSpPr>
            <a:spLocks noGrp="1"/>
          </p:cNvSpPr>
          <p:nvPr>
            <p:ph sz="half" idx="1"/>
          </p:nvPr>
        </p:nvSpPr>
        <p:spPr/>
        <p:txBody>
          <a:bodyPr>
            <a:normAutofit/>
          </a:bodyPr>
          <a:lstStyle/>
          <a:p>
            <a:pPr>
              <a:lnSpc>
                <a:spcPct val="150000"/>
              </a:lnSpc>
            </a:pPr>
            <a:endParaRPr lang="en-AU" sz="1400" dirty="0" smtClean="0"/>
          </a:p>
          <a:p>
            <a:pPr>
              <a:lnSpc>
                <a:spcPct val="150000"/>
              </a:lnSpc>
            </a:pPr>
            <a:endParaRPr lang="en-AU" sz="1200" dirty="0" smtClean="0"/>
          </a:p>
          <a:p>
            <a:pPr>
              <a:lnSpc>
                <a:spcPct val="150000"/>
              </a:lnSpc>
            </a:pPr>
            <a:r>
              <a:rPr lang="en-AU" sz="1800" dirty="0" smtClean="0"/>
              <a:t>Russian army was  advanced on by the Germans – </a:t>
            </a:r>
            <a:r>
              <a:rPr lang="en-AU" sz="1800" dirty="0" smtClean="0">
                <a:solidFill>
                  <a:schemeClr val="accent1">
                    <a:lumMod val="75000"/>
                  </a:schemeClr>
                </a:solidFill>
              </a:rPr>
              <a:t>heavily</a:t>
            </a:r>
            <a:r>
              <a:rPr lang="en-AU" sz="1800" dirty="0" smtClean="0"/>
              <a:t> </a:t>
            </a:r>
            <a:r>
              <a:rPr lang="en-AU" sz="1800" dirty="0" smtClean="0">
                <a:solidFill>
                  <a:schemeClr val="accent1">
                    <a:lumMod val="75000"/>
                  </a:schemeClr>
                </a:solidFill>
              </a:rPr>
              <a:t>beaten</a:t>
            </a:r>
          </a:p>
          <a:p>
            <a:pPr>
              <a:lnSpc>
                <a:spcPct val="150000"/>
              </a:lnSpc>
            </a:pPr>
            <a:endParaRPr lang="en-AU" sz="1800" dirty="0" smtClean="0"/>
          </a:p>
          <a:p>
            <a:pPr>
              <a:lnSpc>
                <a:spcPct val="150000"/>
              </a:lnSpc>
            </a:pPr>
            <a:endParaRPr lang="en-AU" sz="1800" dirty="0" smtClean="0"/>
          </a:p>
          <a:p>
            <a:pPr>
              <a:lnSpc>
                <a:spcPct val="150000"/>
              </a:lnSpc>
            </a:pPr>
            <a:r>
              <a:rPr lang="en-AU" sz="1800" dirty="0" smtClean="0"/>
              <a:t>Russian </a:t>
            </a:r>
            <a:r>
              <a:rPr lang="en-AU" sz="1800" dirty="0" smtClean="0">
                <a:solidFill>
                  <a:schemeClr val="accent1">
                    <a:lumMod val="75000"/>
                  </a:schemeClr>
                </a:solidFill>
              </a:rPr>
              <a:t>weaknesses</a:t>
            </a:r>
            <a:r>
              <a:rPr lang="en-AU" sz="1800" dirty="0" smtClean="0"/>
              <a:t> were </a:t>
            </a:r>
            <a:r>
              <a:rPr lang="en-AU" sz="1800" dirty="0" smtClean="0">
                <a:solidFill>
                  <a:schemeClr val="accent1">
                    <a:lumMod val="75000"/>
                  </a:schemeClr>
                </a:solidFill>
              </a:rPr>
              <a:t>exposed</a:t>
            </a:r>
            <a:r>
              <a:rPr lang="en-AU" sz="1800" dirty="0" smtClean="0"/>
              <a:t> during the fighting</a:t>
            </a:r>
          </a:p>
          <a:p>
            <a:pPr>
              <a:lnSpc>
                <a:spcPct val="150000"/>
              </a:lnSpc>
            </a:pPr>
            <a:endParaRPr lang="en-AU" sz="1800" dirty="0" smtClean="0"/>
          </a:p>
        </p:txBody>
      </p:sp>
      <p:pic>
        <p:nvPicPr>
          <p:cNvPr id="1027" name="Picture 3"/>
          <p:cNvPicPr>
            <a:picLocks noGrp="1" noChangeAspect="1" noChangeArrowheads="1"/>
          </p:cNvPicPr>
          <p:nvPr>
            <p:ph sz="half" idx="2"/>
          </p:nvPr>
        </p:nvPicPr>
        <p:blipFill>
          <a:blip r:embed="rId2" cstate="print"/>
          <a:srcRect/>
          <a:stretch>
            <a:fillRect/>
          </a:stretch>
        </p:blipFill>
        <p:spPr bwMode="auto">
          <a:xfrm>
            <a:off x="4676804" y="2000240"/>
            <a:ext cx="4038600" cy="41526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Military Situation</a:t>
            </a:r>
            <a:endParaRPr lang="en-AU" dirty="0"/>
          </a:p>
        </p:txBody>
      </p:sp>
      <p:pic>
        <p:nvPicPr>
          <p:cNvPr id="2050" name="Picture 2"/>
          <p:cNvPicPr>
            <a:picLocks noGrp="1" noChangeAspect="1" noChangeArrowheads="1"/>
          </p:cNvPicPr>
          <p:nvPr>
            <p:ph sz="half" idx="1"/>
          </p:nvPr>
        </p:nvPicPr>
        <p:blipFill>
          <a:blip r:embed="rId2" cstate="print"/>
          <a:srcRect/>
          <a:stretch>
            <a:fillRect/>
          </a:stretch>
        </p:blipFill>
        <p:spPr bwMode="auto">
          <a:xfrm>
            <a:off x="1250956" y="1571612"/>
            <a:ext cx="6821506" cy="50006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Military Situation</a:t>
            </a:r>
            <a:endParaRPr lang="en-AU" dirty="0"/>
          </a:p>
        </p:txBody>
      </p:sp>
      <p:sp>
        <p:nvSpPr>
          <p:cNvPr id="5" name="Content Placeholder 4"/>
          <p:cNvSpPr>
            <a:spLocks noGrp="1"/>
          </p:cNvSpPr>
          <p:nvPr>
            <p:ph sz="half" idx="1"/>
          </p:nvPr>
        </p:nvSpPr>
        <p:spPr/>
        <p:txBody>
          <a:bodyPr>
            <a:normAutofit/>
          </a:bodyPr>
          <a:lstStyle/>
          <a:p>
            <a:pPr>
              <a:lnSpc>
                <a:spcPct val="150000"/>
              </a:lnSpc>
            </a:pPr>
            <a:endParaRPr lang="en-AU" sz="2000" dirty="0" smtClean="0"/>
          </a:p>
          <a:p>
            <a:pPr>
              <a:lnSpc>
                <a:spcPct val="150000"/>
              </a:lnSpc>
            </a:pPr>
            <a:endParaRPr lang="en-AU" sz="2000" dirty="0" smtClean="0"/>
          </a:p>
          <a:p>
            <a:pPr>
              <a:lnSpc>
                <a:spcPct val="150000"/>
              </a:lnSpc>
            </a:pPr>
            <a:r>
              <a:rPr lang="en-AU" sz="2000" dirty="0" smtClean="0"/>
              <a:t>The government was </a:t>
            </a:r>
            <a:r>
              <a:rPr lang="en-AU" sz="2000" dirty="0" smtClean="0">
                <a:solidFill>
                  <a:schemeClr val="accent1">
                    <a:lumMod val="75000"/>
                  </a:schemeClr>
                </a:solidFill>
              </a:rPr>
              <a:t>unprepared</a:t>
            </a:r>
            <a:r>
              <a:rPr lang="en-AU" sz="2000" dirty="0" smtClean="0"/>
              <a:t> / </a:t>
            </a:r>
            <a:r>
              <a:rPr lang="en-AU" sz="2000" dirty="0" smtClean="0">
                <a:solidFill>
                  <a:schemeClr val="accent1">
                    <a:lumMod val="75000"/>
                  </a:schemeClr>
                </a:solidFill>
              </a:rPr>
              <a:t>incapable</a:t>
            </a:r>
            <a:r>
              <a:rPr lang="en-AU" sz="2000" dirty="0" smtClean="0"/>
              <a:t> of organising the country to face the strains of war</a:t>
            </a:r>
          </a:p>
          <a:p>
            <a:pPr>
              <a:lnSpc>
                <a:spcPct val="150000"/>
              </a:lnSpc>
            </a:pPr>
            <a:endParaRPr lang="en-AU" sz="2000" dirty="0"/>
          </a:p>
        </p:txBody>
      </p:sp>
      <p:pic>
        <p:nvPicPr>
          <p:cNvPr id="40964" name="Picture 4" descr="http://homepage.mac.com/dmhart/WarArt/Daumier/TsarNicholasI.JPG"/>
          <p:cNvPicPr>
            <a:picLocks noChangeAspect="1" noChangeArrowheads="1"/>
          </p:cNvPicPr>
          <p:nvPr/>
        </p:nvPicPr>
        <p:blipFill>
          <a:blip r:embed="rId2" cstate="print"/>
          <a:srcRect/>
          <a:stretch>
            <a:fillRect/>
          </a:stretch>
        </p:blipFill>
        <p:spPr bwMode="auto">
          <a:xfrm>
            <a:off x="4563855" y="2000240"/>
            <a:ext cx="4151549" cy="378621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Military Situation</a:t>
            </a:r>
            <a:endParaRPr lang="en-AU" dirty="0"/>
          </a:p>
        </p:txBody>
      </p:sp>
      <p:sp>
        <p:nvSpPr>
          <p:cNvPr id="5" name="Content Placeholder 4"/>
          <p:cNvSpPr>
            <a:spLocks noGrp="1"/>
          </p:cNvSpPr>
          <p:nvPr>
            <p:ph sz="half" idx="1"/>
          </p:nvPr>
        </p:nvSpPr>
        <p:spPr/>
        <p:txBody>
          <a:bodyPr>
            <a:noAutofit/>
          </a:bodyPr>
          <a:lstStyle/>
          <a:p>
            <a:pPr>
              <a:lnSpc>
                <a:spcPct val="150000"/>
              </a:lnSpc>
            </a:pPr>
            <a:endParaRPr lang="en-AU" sz="1050" dirty="0" smtClean="0"/>
          </a:p>
          <a:p>
            <a:pPr>
              <a:lnSpc>
                <a:spcPct val="150000"/>
              </a:lnSpc>
            </a:pPr>
            <a:r>
              <a:rPr lang="en-AU" sz="1800" dirty="0" smtClean="0"/>
              <a:t>Lack of </a:t>
            </a:r>
            <a:r>
              <a:rPr lang="en-AU" sz="1800" dirty="0" smtClean="0">
                <a:solidFill>
                  <a:schemeClr val="accent1">
                    <a:lumMod val="75000"/>
                  </a:schemeClr>
                </a:solidFill>
              </a:rPr>
              <a:t>equipment</a:t>
            </a:r>
          </a:p>
          <a:p>
            <a:pPr>
              <a:lnSpc>
                <a:spcPct val="150000"/>
              </a:lnSpc>
            </a:pPr>
            <a:endParaRPr lang="en-AU" sz="1100" dirty="0" smtClean="0"/>
          </a:p>
          <a:p>
            <a:pPr lvl="1">
              <a:lnSpc>
                <a:spcPct val="150000"/>
              </a:lnSpc>
            </a:pPr>
            <a:r>
              <a:rPr lang="en-AU" sz="1400" dirty="0" smtClean="0"/>
              <a:t>Dec 1914 – 4.7 million rifles for 6.5 million men</a:t>
            </a:r>
          </a:p>
          <a:p>
            <a:pPr>
              <a:lnSpc>
                <a:spcPct val="150000"/>
              </a:lnSpc>
            </a:pPr>
            <a:endParaRPr lang="en-AU" sz="1100" dirty="0" smtClean="0"/>
          </a:p>
          <a:p>
            <a:pPr lvl="1">
              <a:lnSpc>
                <a:spcPct val="150000"/>
              </a:lnSpc>
            </a:pPr>
            <a:r>
              <a:rPr lang="en-AU" sz="1400" dirty="0" smtClean="0"/>
              <a:t>Shortage of </a:t>
            </a:r>
            <a:r>
              <a:rPr lang="en-AU" sz="1400" dirty="0" smtClean="0">
                <a:solidFill>
                  <a:schemeClr val="accent1">
                    <a:lumMod val="75000"/>
                  </a:schemeClr>
                </a:solidFill>
              </a:rPr>
              <a:t>boots</a:t>
            </a:r>
            <a:r>
              <a:rPr lang="en-AU" sz="1400" dirty="0" smtClean="0"/>
              <a:t> – troops fought barefoot</a:t>
            </a:r>
          </a:p>
          <a:p>
            <a:pPr>
              <a:lnSpc>
                <a:spcPct val="150000"/>
              </a:lnSpc>
            </a:pPr>
            <a:endParaRPr lang="en-AU" sz="1800" dirty="0" smtClean="0"/>
          </a:p>
          <a:p>
            <a:pPr>
              <a:lnSpc>
                <a:spcPct val="150000"/>
              </a:lnSpc>
            </a:pPr>
            <a:r>
              <a:rPr lang="en-AU" sz="1800" dirty="0" smtClean="0"/>
              <a:t>Both led to </a:t>
            </a:r>
            <a:r>
              <a:rPr lang="en-AU" sz="1800" dirty="0" smtClean="0">
                <a:solidFill>
                  <a:schemeClr val="accent1">
                    <a:lumMod val="75000"/>
                  </a:schemeClr>
                </a:solidFill>
              </a:rPr>
              <a:t>mass surrenders </a:t>
            </a:r>
            <a:r>
              <a:rPr lang="en-AU" sz="1800" dirty="0" smtClean="0"/>
              <a:t>of Russian regiments to the Germans</a:t>
            </a:r>
          </a:p>
          <a:p>
            <a:pPr>
              <a:lnSpc>
                <a:spcPct val="150000"/>
              </a:lnSpc>
            </a:pPr>
            <a:endParaRPr lang="en-AU" sz="1800" dirty="0"/>
          </a:p>
        </p:txBody>
      </p:sp>
      <p:pic>
        <p:nvPicPr>
          <p:cNvPr id="12290" name="Picture 2" descr="http://it.stlawu.edu/~rkreuzer/pburdick/world_war_1.jpg"/>
          <p:cNvPicPr>
            <a:picLocks noChangeAspect="1" noChangeArrowheads="1"/>
          </p:cNvPicPr>
          <p:nvPr/>
        </p:nvPicPr>
        <p:blipFill>
          <a:blip r:embed="rId2" cstate="print"/>
          <a:srcRect/>
          <a:stretch>
            <a:fillRect/>
          </a:stretch>
        </p:blipFill>
        <p:spPr bwMode="auto">
          <a:xfrm>
            <a:off x="4738689" y="2285992"/>
            <a:ext cx="4048153" cy="3357586"/>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8557</TotalTime>
  <Words>1504</Words>
  <Application>Microsoft Office PowerPoint</Application>
  <PresentationFormat>On-screen Show (4:3)</PresentationFormat>
  <Paragraphs>432</Paragraphs>
  <Slides>58</Slides>
  <Notes>0</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Metro</vt:lpstr>
      <vt:lpstr>The Tsar and The first World War </vt:lpstr>
      <vt:lpstr>The Road to War</vt:lpstr>
      <vt:lpstr>The Road to War</vt:lpstr>
      <vt:lpstr>The Road to War</vt:lpstr>
      <vt:lpstr>The Road to War</vt:lpstr>
      <vt:lpstr>The Military Situation</vt:lpstr>
      <vt:lpstr>The Military Situation</vt:lpstr>
      <vt:lpstr>The Military Situation</vt:lpstr>
      <vt:lpstr>The Military Situation</vt:lpstr>
      <vt:lpstr>The Military Situation</vt:lpstr>
      <vt:lpstr>The Military Situation</vt:lpstr>
      <vt:lpstr>The Military Situation</vt:lpstr>
      <vt:lpstr>The Military Situation</vt:lpstr>
      <vt:lpstr>The Economic Situation</vt:lpstr>
      <vt:lpstr>The Economic Situation</vt:lpstr>
      <vt:lpstr>The Economic Situation</vt:lpstr>
      <vt:lpstr>The Economic Situation</vt:lpstr>
      <vt:lpstr>The Economic Situation</vt:lpstr>
      <vt:lpstr>The Economic Situation</vt:lpstr>
      <vt:lpstr>The Economic Situation</vt:lpstr>
      <vt:lpstr>The Economic Situation</vt:lpstr>
      <vt:lpstr>The Economic Situation</vt:lpstr>
      <vt:lpstr>The Economic Situation</vt:lpstr>
      <vt:lpstr>The Economic Situation</vt:lpstr>
      <vt:lpstr>The Economic Situation</vt:lpstr>
      <vt:lpstr>The Economic Situation</vt:lpstr>
      <vt:lpstr>The Economic Situation</vt:lpstr>
      <vt:lpstr>The Political Situation</vt:lpstr>
      <vt:lpstr>The Political Situation</vt:lpstr>
      <vt:lpstr>The Political Situation</vt:lpstr>
      <vt:lpstr>The Political Situation</vt:lpstr>
      <vt:lpstr>The Political Situation</vt:lpstr>
      <vt:lpstr>The Political Situation</vt:lpstr>
      <vt:lpstr>The Political Situation</vt:lpstr>
      <vt:lpstr>Rasputin</vt:lpstr>
      <vt:lpstr>Rasputin</vt:lpstr>
      <vt:lpstr>Rasputin</vt:lpstr>
      <vt:lpstr>The Death of Rasputin </vt:lpstr>
      <vt:lpstr>The Death of Rasputin </vt:lpstr>
      <vt:lpstr>Results</vt:lpstr>
      <vt:lpstr>Results</vt:lpstr>
      <vt:lpstr>Results</vt:lpstr>
      <vt:lpstr>Results</vt:lpstr>
      <vt:lpstr>Results</vt:lpstr>
      <vt:lpstr>Results</vt:lpstr>
      <vt:lpstr>Results</vt:lpstr>
      <vt:lpstr>A few summary notes not in your handout</vt:lpstr>
      <vt:lpstr>Conclusion</vt:lpstr>
      <vt:lpstr>Conclusion</vt:lpstr>
      <vt:lpstr>Conclusion</vt:lpstr>
      <vt:lpstr>Historiography</vt:lpstr>
      <vt:lpstr>Historiography</vt:lpstr>
      <vt:lpstr>Historiography</vt:lpstr>
      <vt:lpstr>Historiography</vt:lpstr>
      <vt:lpstr>Historiography</vt:lpstr>
      <vt:lpstr>Summary Diagrams</vt:lpstr>
      <vt:lpstr>Summary Diagrams</vt:lpstr>
      <vt:lpstr>Summary Diagrams</vt:lpstr>
    </vt:vector>
  </TitlesOfParts>
  <Company>Haileybury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Tsar and World War 1</dc:title>
  <dc:creator>Samuel.Cavnoudias</dc:creator>
  <cp:lastModifiedBy>Samuel.Cavnoudias</cp:lastModifiedBy>
  <cp:revision>67</cp:revision>
  <dcterms:created xsi:type="dcterms:W3CDTF">2010-04-22T04:21:59Z</dcterms:created>
  <dcterms:modified xsi:type="dcterms:W3CDTF">2010-05-04T07:04:03Z</dcterms:modified>
</cp:coreProperties>
</file>