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custShowLst>
    <p:custShow name="Custom Show 1" id="0">
      <p:sldLst>
        <p:sld r:id="rId1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E42ABE-68B8-46C4-83EE-7234C96055F9}" type="datetimeFigureOut">
              <a:rPr lang="en-AU" smtClean="0"/>
              <a:t>5/06/2012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1303E8-94A7-4D4F-8BE6-24A037A10E9D}" type="slidenum">
              <a:rPr lang="en-AU" smtClean="0"/>
              <a:t>‹#›</a:t>
            </a:fld>
            <a:endParaRPr lang="en-AU"/>
          </a:p>
        </p:txBody>
      </p:sp>
    </p:spTree>
    <p:extLst>
      <p:ext uri="{BB962C8B-B14F-4D97-AF65-F5344CB8AC3E}">
        <p14:creationId xmlns:p14="http://schemas.microsoft.com/office/powerpoint/2010/main" val="2524819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A1303E8-94A7-4D4F-8BE6-24A037A10E9D}" type="slidenum">
              <a:rPr lang="en-AU" smtClean="0"/>
              <a:t>6</a:t>
            </a:fld>
            <a:endParaRPr lang="en-AU"/>
          </a:p>
        </p:txBody>
      </p:sp>
    </p:spTree>
    <p:extLst>
      <p:ext uri="{BB962C8B-B14F-4D97-AF65-F5344CB8AC3E}">
        <p14:creationId xmlns:p14="http://schemas.microsoft.com/office/powerpoint/2010/main" val="2166819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880EBB-0362-4CEC-961A-EF4C0EC602EB}" type="datetimeFigureOut">
              <a:rPr lang="en-AU" smtClean="0"/>
              <a:t>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325E06-A9EE-443F-BC67-C3FF0FFBCDB7}" type="slidenum">
              <a:rPr lang="en-AU" smtClean="0"/>
              <a:t>‹#›</a:t>
            </a:fld>
            <a:endParaRPr lang="en-A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80EBB-0362-4CEC-961A-EF4C0EC602EB}" type="datetimeFigureOut">
              <a:rPr lang="en-AU" smtClean="0"/>
              <a:t>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325E06-A9EE-443F-BC67-C3FF0FFBCDB7}"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80EBB-0362-4CEC-961A-EF4C0EC602EB}" type="datetimeFigureOut">
              <a:rPr lang="en-AU" smtClean="0"/>
              <a:t>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325E06-A9EE-443F-BC67-C3FF0FFBCDB7}"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80EBB-0362-4CEC-961A-EF4C0EC602EB}" type="datetimeFigureOut">
              <a:rPr lang="en-AU" smtClean="0"/>
              <a:t>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325E06-A9EE-443F-BC67-C3FF0FFBCDB7}"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880EBB-0362-4CEC-961A-EF4C0EC602EB}" type="datetimeFigureOut">
              <a:rPr lang="en-AU" smtClean="0"/>
              <a:t>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325E06-A9EE-443F-BC67-C3FF0FFBCDB7}" type="slidenum">
              <a:rPr lang="en-AU" smtClean="0"/>
              <a:t>‹#›</a:t>
            </a:fld>
            <a:endParaRPr lang="en-A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880EBB-0362-4CEC-961A-EF4C0EC602EB}" type="datetimeFigureOut">
              <a:rPr lang="en-AU" smtClean="0"/>
              <a:t>5/06/2012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7325E06-A9EE-443F-BC67-C3FF0FFBCDB7}"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880EBB-0362-4CEC-961A-EF4C0EC602EB}" type="datetimeFigureOut">
              <a:rPr lang="en-AU" smtClean="0"/>
              <a:t>5/06/2012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7325E06-A9EE-443F-BC67-C3FF0FFBCDB7}" type="slidenum">
              <a:rPr lang="en-AU" smtClean="0"/>
              <a:t>‹#›</a:t>
            </a:fld>
            <a:endParaRPr lang="en-A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880EBB-0362-4CEC-961A-EF4C0EC602EB}" type="datetimeFigureOut">
              <a:rPr lang="en-AU" smtClean="0"/>
              <a:t>5/06/2012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7325E06-A9EE-443F-BC67-C3FF0FFBCDB7}"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80EBB-0362-4CEC-961A-EF4C0EC602EB}" type="datetimeFigureOut">
              <a:rPr lang="en-AU" smtClean="0"/>
              <a:t>5/06/2012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7325E06-A9EE-443F-BC67-C3FF0FFBCDB7}"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880EBB-0362-4CEC-961A-EF4C0EC602EB}" type="datetimeFigureOut">
              <a:rPr lang="en-AU" smtClean="0"/>
              <a:t>5/06/2012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7325E06-A9EE-443F-BC67-C3FF0FFBCDB7}" type="slidenum">
              <a:rPr lang="en-AU" smtClean="0"/>
              <a:t>‹#›</a:t>
            </a:fld>
            <a:endParaRPr lang="en-A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880EBB-0362-4CEC-961A-EF4C0EC602EB}" type="datetimeFigureOut">
              <a:rPr lang="en-AU" smtClean="0"/>
              <a:t>5/06/2012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7325E06-A9EE-443F-BC67-C3FF0FFBCDB7}"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6880EBB-0362-4CEC-961A-EF4C0EC602EB}" type="datetimeFigureOut">
              <a:rPr lang="en-AU" smtClean="0"/>
              <a:t>5/06/2012</a:t>
            </a:fld>
            <a:endParaRPr lang="en-A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A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27325E06-A9EE-443F-BC67-C3FF0FFBCDB7}" type="slidenum">
              <a:rPr lang="en-AU" smtClean="0"/>
              <a:t>‹#›</a:t>
            </a:fld>
            <a:endParaRPr lang="en-A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Internal Conflicts </a:t>
            </a:r>
            <a:endParaRPr lang="en-AU" dirty="0"/>
          </a:p>
        </p:txBody>
      </p:sp>
    </p:spTree>
    <p:extLst>
      <p:ext uri="{BB962C8B-B14F-4D97-AF65-F5344CB8AC3E}">
        <p14:creationId xmlns:p14="http://schemas.microsoft.com/office/powerpoint/2010/main" val="136561547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Nien</a:t>
            </a:r>
            <a:r>
              <a:rPr lang="en-AU" dirty="0" smtClean="0"/>
              <a:t> Rebellion </a:t>
            </a:r>
            <a:endParaRPr lang="en-AU" dirty="0"/>
          </a:p>
        </p:txBody>
      </p:sp>
      <p:sp>
        <p:nvSpPr>
          <p:cNvPr id="3" name="Content Placeholder 2"/>
          <p:cNvSpPr>
            <a:spLocks noGrp="1"/>
          </p:cNvSpPr>
          <p:nvPr>
            <p:ph idx="1"/>
          </p:nvPr>
        </p:nvSpPr>
        <p:spPr/>
        <p:txBody>
          <a:bodyPr/>
          <a:lstStyle/>
          <a:p>
            <a:r>
              <a:rPr lang="en-AU" dirty="0" smtClean="0"/>
              <a:t>The </a:t>
            </a:r>
            <a:r>
              <a:rPr lang="en-AU" dirty="0" err="1" smtClean="0"/>
              <a:t>Nien</a:t>
            </a:r>
            <a:r>
              <a:rPr lang="en-AU" dirty="0" smtClean="0"/>
              <a:t> Rebellion ravaged the Henan-Hubei-Shaanxi region between 1850 and 1868. </a:t>
            </a:r>
          </a:p>
          <a:p>
            <a:r>
              <a:rPr lang="en-AU" dirty="0" smtClean="0"/>
              <a:t>Poverty led many families to kill their female children to conserve food. </a:t>
            </a:r>
          </a:p>
          <a:p>
            <a:r>
              <a:rPr lang="en-AU" dirty="0" smtClean="0"/>
              <a:t>As a result a generation of males grew to young adulthood with no prospect of marriage or prosperity. </a:t>
            </a:r>
          </a:p>
          <a:p>
            <a:r>
              <a:rPr lang="en-AU" dirty="0" smtClean="0"/>
              <a:t>Even though these men had no distinct political vision or religious identity, under the leadership of Zhang </a:t>
            </a:r>
            <a:r>
              <a:rPr lang="en-AU" dirty="0" err="1" smtClean="0"/>
              <a:t>Luoxing</a:t>
            </a:r>
            <a:r>
              <a:rPr lang="en-AU" dirty="0" smtClean="0"/>
              <a:t>, the </a:t>
            </a:r>
            <a:r>
              <a:rPr lang="en-AU" dirty="0" err="1" smtClean="0"/>
              <a:t>Nien</a:t>
            </a:r>
            <a:r>
              <a:rPr lang="en-AU" dirty="0" smtClean="0"/>
              <a:t> grew to a force of 40,000 men by 1851. </a:t>
            </a:r>
            <a:endParaRPr lang="en-AU" dirty="0"/>
          </a:p>
        </p:txBody>
      </p:sp>
    </p:spTree>
    <p:extLst>
      <p:ext uri="{BB962C8B-B14F-4D97-AF65-F5344CB8AC3E}">
        <p14:creationId xmlns:p14="http://schemas.microsoft.com/office/powerpoint/2010/main" val="112005270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Muslim Rebellions</a:t>
            </a:r>
            <a:endParaRPr lang="en-AU" dirty="0"/>
          </a:p>
        </p:txBody>
      </p:sp>
      <p:sp>
        <p:nvSpPr>
          <p:cNvPr id="3" name="Content Placeholder 2"/>
          <p:cNvSpPr>
            <a:spLocks noGrp="1"/>
          </p:cNvSpPr>
          <p:nvPr>
            <p:ph idx="1"/>
          </p:nvPr>
        </p:nvSpPr>
        <p:spPr>
          <a:xfrm>
            <a:off x="762000" y="685800"/>
            <a:ext cx="7543800" cy="4543400"/>
          </a:xfrm>
        </p:spPr>
        <p:txBody>
          <a:bodyPr>
            <a:normAutofit/>
          </a:bodyPr>
          <a:lstStyle/>
          <a:p>
            <a:r>
              <a:rPr lang="en-AU" dirty="0" smtClean="0"/>
              <a:t>The Muslim Rebellion was set off after a dispute between local Muslims and visiting Chinese merchants over the price of bamboo poles.</a:t>
            </a:r>
          </a:p>
          <a:p>
            <a:r>
              <a:rPr lang="en-AU" dirty="0" smtClean="0"/>
              <a:t>During the </a:t>
            </a:r>
            <a:r>
              <a:rPr lang="en-AU" dirty="0" smtClean="0"/>
              <a:t>1860’s </a:t>
            </a:r>
            <a:r>
              <a:rPr lang="en-AU" dirty="0" smtClean="0"/>
              <a:t>heavy taxation and cultural tensions led to rebellion in provinces of Shaanxi and Gansu. </a:t>
            </a:r>
          </a:p>
          <a:p>
            <a:r>
              <a:rPr lang="en-AU" dirty="0" smtClean="0"/>
              <a:t>Muslim rebellions in the southern provinces of Yunnan soon followed in the 1870’s.</a:t>
            </a:r>
          </a:p>
          <a:p>
            <a:r>
              <a:rPr lang="en-AU" dirty="0" err="1" smtClean="0"/>
              <a:t>Zuo</a:t>
            </a:r>
            <a:r>
              <a:rPr lang="en-AU" dirty="0" smtClean="0"/>
              <a:t> </a:t>
            </a:r>
            <a:r>
              <a:rPr lang="en-AU" dirty="0" err="1" smtClean="0"/>
              <a:t>Zongtang</a:t>
            </a:r>
            <a:r>
              <a:rPr lang="en-AU" dirty="0" smtClean="0"/>
              <a:t> was given the job of ending the Muslim uprisings and successfully combined military might with economic rehabilitation of areas affected by rebellion to bring regions under control. </a:t>
            </a:r>
            <a:endParaRPr lang="en-AU" dirty="0"/>
          </a:p>
        </p:txBody>
      </p:sp>
    </p:spTree>
    <p:extLst>
      <p:ext uri="{BB962C8B-B14F-4D97-AF65-F5344CB8AC3E}">
        <p14:creationId xmlns:p14="http://schemas.microsoft.com/office/powerpoint/2010/main" val="300394686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Taiping Rebellion</a:t>
            </a:r>
            <a:endParaRPr lang="en-AU" dirty="0"/>
          </a:p>
        </p:txBody>
      </p:sp>
      <p:sp>
        <p:nvSpPr>
          <p:cNvPr id="3" name="Content Placeholder 2"/>
          <p:cNvSpPr>
            <a:spLocks noGrp="1"/>
          </p:cNvSpPr>
          <p:nvPr>
            <p:ph idx="1"/>
          </p:nvPr>
        </p:nvSpPr>
        <p:spPr>
          <a:xfrm>
            <a:off x="755576" y="620688"/>
            <a:ext cx="7543800" cy="4464496"/>
          </a:xfrm>
        </p:spPr>
        <p:txBody>
          <a:bodyPr>
            <a:normAutofit lnSpcReduction="10000"/>
          </a:bodyPr>
          <a:lstStyle/>
          <a:p>
            <a:r>
              <a:rPr lang="en-AU" dirty="0" smtClean="0"/>
              <a:t>Was founded by Hong </a:t>
            </a:r>
            <a:r>
              <a:rPr lang="en-AU" dirty="0" err="1" smtClean="0"/>
              <a:t>Xiuquan</a:t>
            </a:r>
            <a:r>
              <a:rPr lang="en-AU" dirty="0" smtClean="0"/>
              <a:t> who belonged to the minority Hakka people who spoke their own dialect and had different cultural customs to Han Chinese. </a:t>
            </a:r>
          </a:p>
          <a:p>
            <a:r>
              <a:rPr lang="en-AU" dirty="0" smtClean="0"/>
              <a:t>He worked hard to gain a good education, earning a living as a schoolteacher. However he repeatedly failed his Imperial examinations. </a:t>
            </a:r>
          </a:p>
          <a:p>
            <a:r>
              <a:rPr lang="en-AU" dirty="0" smtClean="0"/>
              <a:t>After his third failing in 1837, he became quite ill and experienced feverish delusions during which he would constantly call out ‘Slay the Demons, Slay the Demons’ </a:t>
            </a:r>
          </a:p>
          <a:p>
            <a:r>
              <a:rPr lang="en-AU" dirty="0" smtClean="0"/>
              <a:t>Once Hong recovered he claimed that he had great visions where he was visited by Jesus Christ. He began to say that he was the son of God and elder brother of Jesus. </a:t>
            </a:r>
            <a:endParaRPr lang="en-AU" dirty="0"/>
          </a:p>
        </p:txBody>
      </p:sp>
    </p:spTree>
    <p:extLst>
      <p:ext uri="{BB962C8B-B14F-4D97-AF65-F5344CB8AC3E}">
        <p14:creationId xmlns:p14="http://schemas.microsoft.com/office/powerpoint/2010/main" val="1254782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Taiping Rebellion </a:t>
            </a:r>
            <a:endParaRPr lang="en-AU" dirty="0"/>
          </a:p>
        </p:txBody>
      </p:sp>
      <p:sp>
        <p:nvSpPr>
          <p:cNvPr id="3" name="Content Placeholder 2"/>
          <p:cNvSpPr>
            <a:spLocks noGrp="1"/>
          </p:cNvSpPr>
          <p:nvPr>
            <p:ph idx="1"/>
          </p:nvPr>
        </p:nvSpPr>
        <p:spPr/>
        <p:txBody>
          <a:bodyPr/>
          <a:lstStyle/>
          <a:p>
            <a:r>
              <a:rPr lang="en-AU" dirty="0" smtClean="0"/>
              <a:t>Hong founded a religious group the Association of God Worshippers, attracting a large number of followers particularly amongst poor workers and farmers. </a:t>
            </a:r>
          </a:p>
          <a:p>
            <a:r>
              <a:rPr lang="en-AU" dirty="0" smtClean="0"/>
              <a:t>Hong had over 30,000 followers by 1850. </a:t>
            </a:r>
          </a:p>
          <a:p>
            <a:r>
              <a:rPr lang="en-AU" dirty="0" smtClean="0"/>
              <a:t>The God Worshippers preached equality between men and women, communal ownership and cultivation and equal distribution of food and clothing. Condemning </a:t>
            </a:r>
            <a:r>
              <a:rPr lang="en-AU" dirty="0" err="1" smtClean="0"/>
              <a:t>concubinage</a:t>
            </a:r>
            <a:r>
              <a:rPr lang="en-AU" dirty="0" smtClean="0"/>
              <a:t>, prostitution, foot-binding, opium smoking and arranged marriage. </a:t>
            </a:r>
          </a:p>
          <a:p>
            <a:endParaRPr lang="en-AU" dirty="0"/>
          </a:p>
        </p:txBody>
      </p:sp>
    </p:spTree>
    <p:extLst>
      <p:ext uri="{BB962C8B-B14F-4D97-AF65-F5344CB8AC3E}">
        <p14:creationId xmlns:p14="http://schemas.microsoft.com/office/powerpoint/2010/main" val="421088494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Taiping Rebellion </a:t>
            </a:r>
            <a:endParaRPr lang="en-AU" dirty="0"/>
          </a:p>
        </p:txBody>
      </p:sp>
      <p:sp>
        <p:nvSpPr>
          <p:cNvPr id="3" name="Content Placeholder 2"/>
          <p:cNvSpPr>
            <a:spLocks noGrp="1"/>
          </p:cNvSpPr>
          <p:nvPr>
            <p:ph idx="1"/>
          </p:nvPr>
        </p:nvSpPr>
        <p:spPr>
          <a:xfrm>
            <a:off x="762000" y="685800"/>
            <a:ext cx="7543800" cy="4543400"/>
          </a:xfrm>
        </p:spPr>
        <p:txBody>
          <a:bodyPr>
            <a:normAutofit fontScale="92500" lnSpcReduction="20000"/>
          </a:bodyPr>
          <a:lstStyle/>
          <a:p>
            <a:r>
              <a:rPr lang="en-AU" dirty="0" smtClean="0"/>
              <a:t>In July 1850 conflict between Qing authorities and the God Worshippers broke out. </a:t>
            </a:r>
          </a:p>
          <a:p>
            <a:r>
              <a:rPr lang="en-AU" dirty="0" smtClean="0"/>
              <a:t>Hong announced the formation of a new political order known as the Heavenly Kingdom of Great Peace. With Hong naming himself the Heavenly King. </a:t>
            </a:r>
          </a:p>
          <a:p>
            <a:r>
              <a:rPr lang="en-AU" dirty="0" smtClean="0"/>
              <a:t>The Taiping achieved considerable military victories. Their commanders were skilled, soldiers were dedicated, their ideology encouraged discipline, land reforms social welfare initiatives attracted poor and landless. </a:t>
            </a:r>
          </a:p>
          <a:p>
            <a:r>
              <a:rPr lang="en-AU" dirty="0" smtClean="0"/>
              <a:t>The Taiping rebellion affected sixteen of China’s 18 provinces, capturing 600 cities</a:t>
            </a:r>
          </a:p>
          <a:p>
            <a:r>
              <a:rPr lang="en-AU" dirty="0" smtClean="0"/>
              <a:t>1853 Taiping forces seized </a:t>
            </a:r>
            <a:r>
              <a:rPr lang="en-AU" dirty="0" err="1" smtClean="0"/>
              <a:t>Najing</a:t>
            </a:r>
            <a:r>
              <a:rPr lang="en-AU" dirty="0"/>
              <a:t> </a:t>
            </a:r>
            <a:r>
              <a:rPr lang="en-AU" dirty="0" smtClean="0"/>
              <a:t>making it their capital and for ten years there two governments and two capitals in china. The Qing in Beijing and the Taiping in Nanjing.  </a:t>
            </a:r>
            <a:endParaRPr lang="en-AU" dirty="0"/>
          </a:p>
        </p:txBody>
      </p:sp>
    </p:spTree>
    <p:extLst>
      <p:ext uri="{BB962C8B-B14F-4D97-AF65-F5344CB8AC3E}">
        <p14:creationId xmlns:p14="http://schemas.microsoft.com/office/powerpoint/2010/main" val="419158439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Taiping Rebellion </a:t>
            </a:r>
            <a:endParaRPr lang="en-AU" dirty="0"/>
          </a:p>
        </p:txBody>
      </p:sp>
      <p:sp>
        <p:nvSpPr>
          <p:cNvPr id="3" name="Content Placeholder 2"/>
          <p:cNvSpPr>
            <a:spLocks noGrp="1"/>
          </p:cNvSpPr>
          <p:nvPr>
            <p:ph idx="1"/>
          </p:nvPr>
        </p:nvSpPr>
        <p:spPr>
          <a:xfrm>
            <a:off x="762000" y="685800"/>
            <a:ext cx="7543800" cy="4543400"/>
          </a:xfrm>
        </p:spPr>
        <p:txBody>
          <a:bodyPr>
            <a:normAutofit lnSpcReduction="10000"/>
          </a:bodyPr>
          <a:lstStyle/>
          <a:p>
            <a:r>
              <a:rPr lang="en-AU" dirty="0" smtClean="0"/>
              <a:t>After the second Opium War western military advisors were made available to the Qing. </a:t>
            </a:r>
          </a:p>
          <a:p>
            <a:r>
              <a:rPr lang="en-AU" dirty="0" smtClean="0"/>
              <a:t>The Ever Victorious Army was formed with Chinese and Western soldiers and were commanded by Charles ‘Chinese’ Gordon. They fought along side the Qing. </a:t>
            </a:r>
          </a:p>
          <a:p>
            <a:r>
              <a:rPr lang="en-AU" dirty="0" err="1" smtClean="0"/>
              <a:t>Zeng</a:t>
            </a:r>
            <a:r>
              <a:rPr lang="en-AU" dirty="0" smtClean="0"/>
              <a:t> </a:t>
            </a:r>
            <a:r>
              <a:rPr lang="en-AU" dirty="0" err="1" smtClean="0"/>
              <a:t>Guofan</a:t>
            </a:r>
            <a:r>
              <a:rPr lang="en-AU" dirty="0" smtClean="0"/>
              <a:t> was the commander in chief of Qing forces opposing the Taiping. </a:t>
            </a:r>
            <a:endParaRPr lang="en-AU" dirty="0"/>
          </a:p>
          <a:p>
            <a:r>
              <a:rPr lang="en-AU" dirty="0" err="1" smtClean="0"/>
              <a:t>Zeng’s</a:t>
            </a:r>
            <a:r>
              <a:rPr lang="en-AU" dirty="0" smtClean="0"/>
              <a:t> troops were deeply dedicated to </a:t>
            </a:r>
            <a:r>
              <a:rPr lang="en-AU" dirty="0" err="1" smtClean="0"/>
              <a:t>Zeng</a:t>
            </a:r>
            <a:r>
              <a:rPr lang="en-AU" dirty="0" smtClean="0"/>
              <a:t> and under his leadership, with the aid of Western artillery the Qing began to turn back the rebels.</a:t>
            </a:r>
          </a:p>
          <a:p>
            <a:r>
              <a:rPr lang="en-AU" dirty="0" smtClean="0"/>
              <a:t>Meanwhile Factionalism and internal division was undermining unity in Taiping forces.  </a:t>
            </a:r>
            <a:endParaRPr lang="en-AU" dirty="0"/>
          </a:p>
        </p:txBody>
      </p:sp>
    </p:spTree>
    <p:extLst>
      <p:ext uri="{BB962C8B-B14F-4D97-AF65-F5344CB8AC3E}">
        <p14:creationId xmlns:p14="http://schemas.microsoft.com/office/powerpoint/2010/main" val="1509931630"/>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Taiping Rebellion </a:t>
            </a:r>
            <a:endParaRPr lang="en-AU" dirty="0"/>
          </a:p>
        </p:txBody>
      </p:sp>
      <p:sp>
        <p:nvSpPr>
          <p:cNvPr id="3" name="Content Placeholder 2"/>
          <p:cNvSpPr>
            <a:spLocks noGrp="1"/>
          </p:cNvSpPr>
          <p:nvPr>
            <p:ph idx="1"/>
          </p:nvPr>
        </p:nvSpPr>
        <p:spPr>
          <a:xfrm>
            <a:off x="762000" y="685800"/>
            <a:ext cx="7543800" cy="4399384"/>
          </a:xfrm>
        </p:spPr>
        <p:txBody>
          <a:bodyPr>
            <a:normAutofit fontScale="92500" lnSpcReduction="10000"/>
          </a:bodyPr>
          <a:lstStyle/>
          <a:p>
            <a:r>
              <a:rPr lang="en-AU" dirty="0" smtClean="0"/>
              <a:t>Despite the Taiping capturing much territory they had not built up effective military control over all their lands. </a:t>
            </a:r>
          </a:p>
          <a:p>
            <a:r>
              <a:rPr lang="en-AU" dirty="0" err="1" smtClean="0"/>
              <a:t>Najing</a:t>
            </a:r>
            <a:r>
              <a:rPr lang="en-AU" dirty="0" smtClean="0"/>
              <a:t> was retaken and the Heavenly King, Hong </a:t>
            </a:r>
            <a:r>
              <a:rPr lang="en-AU" dirty="0" err="1" smtClean="0"/>
              <a:t>Xiquan</a:t>
            </a:r>
            <a:r>
              <a:rPr lang="en-AU" dirty="0" smtClean="0"/>
              <a:t> committed suicide. </a:t>
            </a:r>
          </a:p>
          <a:p>
            <a:r>
              <a:rPr lang="en-AU" dirty="0" smtClean="0"/>
              <a:t>The 14 year Taiping Rebellion was over but the damage was already done and the Qing regained power.</a:t>
            </a:r>
          </a:p>
          <a:p>
            <a:r>
              <a:rPr lang="en-AU" dirty="0" smtClean="0"/>
              <a:t>The Taiping Rebellion was the most destructive civil war of modern times with approximately 30-40 million people killed. </a:t>
            </a:r>
          </a:p>
          <a:p>
            <a:r>
              <a:rPr lang="en-AU" dirty="0" smtClean="0"/>
              <a:t>Some regions ended up worse off as causes of the rebellion remained unaddressed. </a:t>
            </a:r>
          </a:p>
          <a:p>
            <a:r>
              <a:rPr lang="en-AU" dirty="0" smtClean="0"/>
              <a:t>The Taiping Rebellion became a revolutionary example that would later inspire radical leaders. </a:t>
            </a:r>
            <a:endParaRPr lang="en-AU" dirty="0"/>
          </a:p>
        </p:txBody>
      </p:sp>
    </p:spTree>
    <p:extLst>
      <p:ext uri="{BB962C8B-B14F-4D97-AF65-F5344CB8AC3E}">
        <p14:creationId xmlns:p14="http://schemas.microsoft.com/office/powerpoint/2010/main" val="242546093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54416" cy="1600200"/>
          </a:xfrm>
        </p:spPr>
        <p:txBody>
          <a:bodyPr>
            <a:normAutofit fontScale="90000"/>
          </a:bodyPr>
          <a:lstStyle/>
          <a:p>
            <a:r>
              <a:rPr lang="en-AU" dirty="0" smtClean="0"/>
              <a:t>Areas under Taiping control</a:t>
            </a:r>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692696"/>
            <a:ext cx="689578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788077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1318</TotalTime>
  <Words>675</Words>
  <Application>Microsoft Office PowerPoint</Application>
  <PresentationFormat>On-screen Show (4:3)</PresentationFormat>
  <Paragraphs>41</Paragraphs>
  <Slides>9</Slides>
  <Notes>1</Notes>
  <HiddenSlides>0</HiddenSlides>
  <MMClips>0</MMClips>
  <ScaleCrop>false</ScaleCrop>
  <HeadingPairs>
    <vt:vector size="6" baseType="variant">
      <vt:variant>
        <vt:lpstr>Theme</vt:lpstr>
      </vt:variant>
      <vt:variant>
        <vt:i4>1</vt:i4>
      </vt:variant>
      <vt:variant>
        <vt:lpstr>Slide Titles</vt:lpstr>
      </vt:variant>
      <vt:variant>
        <vt:i4>9</vt:i4>
      </vt:variant>
      <vt:variant>
        <vt:lpstr>Custom Shows</vt:lpstr>
      </vt:variant>
      <vt:variant>
        <vt:i4>1</vt:i4>
      </vt:variant>
    </vt:vector>
  </HeadingPairs>
  <TitlesOfParts>
    <vt:vector size="11" baseType="lpstr">
      <vt:lpstr>NewsPrint</vt:lpstr>
      <vt:lpstr>Internal Conflicts </vt:lpstr>
      <vt:lpstr>Nien Rebellion </vt:lpstr>
      <vt:lpstr>Muslim Rebellions</vt:lpstr>
      <vt:lpstr>Taiping Rebellion</vt:lpstr>
      <vt:lpstr>Taiping Rebellion </vt:lpstr>
      <vt:lpstr>Taiping Rebellion </vt:lpstr>
      <vt:lpstr>Taiping Rebellion </vt:lpstr>
      <vt:lpstr>Taiping Rebellion </vt:lpstr>
      <vt:lpstr>Areas under Taiping control</vt:lpstr>
      <vt:lpstr>Custom Show 1</vt:lpstr>
    </vt:vector>
  </TitlesOfParts>
  <Company>DEECD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Conflicts</dc:title>
  <dc:creator>Emily MAGEE</dc:creator>
  <cp:lastModifiedBy>Emily Magee</cp:lastModifiedBy>
  <cp:revision>13</cp:revision>
  <dcterms:created xsi:type="dcterms:W3CDTF">2012-05-30T05:34:37Z</dcterms:created>
  <dcterms:modified xsi:type="dcterms:W3CDTF">2012-06-05T07:42:20Z</dcterms:modified>
</cp:coreProperties>
</file>