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sldIdLst>
    <p:sldId id="256" r:id="rId3"/>
    <p:sldId id="258" r:id="rId4"/>
    <p:sldId id="257" r:id="rId5"/>
    <p:sldId id="259" r:id="rId6"/>
    <p:sldId id="260" r:id="rId7"/>
    <p:sldId id="261" r:id="rId8"/>
    <p:sldId id="262" r:id="rId9"/>
    <p:sldId id="263" r:id="rId10"/>
    <p:sldId id="264" r:id="rId11"/>
    <p:sldId id="271" r:id="rId12"/>
    <p:sldId id="272" r:id="rId13"/>
    <p:sldId id="273" r:id="rId14"/>
    <p:sldId id="274" r:id="rId15"/>
    <p:sldId id="275" r:id="rId16"/>
    <p:sldId id="277" r:id="rId17"/>
    <p:sldId id="276" r:id="rId18"/>
    <p:sldId id="268" r:id="rId19"/>
    <p:sldId id="270" r:id="rId20"/>
    <p:sldId id="278" r:id="rId21"/>
    <p:sldId id="279" r:id="rId22"/>
    <p:sldId id="280" r:id="rId23"/>
    <p:sldId id="281" r:id="rId24"/>
  </p:sldIdLst>
  <p:sldSz cx="9144000" cy="6858000" type="screen4x3"/>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exandra SHIPTON" initials="A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84" autoAdjust="0"/>
  </p:normalViewPr>
  <p:slideViewPr>
    <p:cSldViewPr>
      <p:cViewPr varScale="1">
        <p:scale>
          <a:sx n="48" d="100"/>
          <a:sy n="48" d="100"/>
        </p:scale>
        <p:origin x="-1146" y="-78"/>
      </p:cViewPr>
      <p:guideLst>
        <p:guide orient="horz" pos="2160"/>
        <p:guide pos="2880"/>
      </p:guideLst>
    </p:cSldViewPr>
  </p:slideViewPr>
  <p:outlineViewPr>
    <p:cViewPr>
      <p:scale>
        <a:sx n="33" d="100"/>
        <a:sy n="33" d="100"/>
      </p:scale>
      <p:origin x="48" y="628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F244D5E-D5A9-422F-81A1-7D6C2867BFF1}" type="datetimeFigureOut">
              <a:rPr lang="en-AU" smtClean="0"/>
              <a:t>30/05/2012</a:t>
            </a:fld>
            <a:endParaRPr lang="en-AU"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AU"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32B91C2-91B6-4A98-A7AE-1940A16A2221}" type="slidenum">
              <a:rPr lang="en-AU" smtClean="0"/>
              <a:t>‹#›</a:t>
            </a:fld>
            <a:endParaRPr lang="en-AU"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244D5E-D5A9-422F-81A1-7D6C2867BFF1}" type="datetimeFigureOut">
              <a:rPr lang="en-AU" smtClean="0"/>
              <a:t>30/05/2012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E32B91C2-91B6-4A98-A7AE-1940A16A2221}" type="slidenum">
              <a:rPr lang="en-AU" smtClean="0"/>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244D5E-D5A9-422F-81A1-7D6C2867BFF1}" type="datetimeFigureOut">
              <a:rPr lang="en-AU" smtClean="0"/>
              <a:t>30/05/2012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E32B91C2-91B6-4A98-A7AE-1940A16A2221}" type="slidenum">
              <a:rPr lang="en-AU" smtClean="0"/>
              <a:t>‹#›</a:t>
            </a:fld>
            <a:endParaRPr lang="en-A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BF244D5E-D5A9-422F-81A1-7D6C2867BFF1}" type="datetimeFigureOut">
              <a:rPr lang="en-AU" smtClean="0"/>
              <a:t>1/06/2012</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E32B91C2-91B6-4A98-A7AE-1940A16A2221}" type="slidenum">
              <a:rPr lang="en-AU" smtClean="0"/>
              <a:t>‹#›</a:t>
            </a:fld>
            <a:endParaRPr lang="en-AU" dirty="0"/>
          </a:p>
        </p:txBody>
      </p:sp>
    </p:spTree>
    <p:extLst>
      <p:ext uri="{BB962C8B-B14F-4D97-AF65-F5344CB8AC3E}">
        <p14:creationId xmlns:p14="http://schemas.microsoft.com/office/powerpoint/2010/main" val="1907192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244D5E-D5A9-422F-81A1-7D6C2867BFF1}" type="datetimeFigureOut">
              <a:rPr lang="en-AU" smtClean="0"/>
              <a:t>30/05/2012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E32B91C2-91B6-4A98-A7AE-1940A16A2221}" type="slidenum">
              <a:rPr lang="en-AU" smtClean="0"/>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244D5E-D5A9-422F-81A1-7D6C2867BFF1}" type="datetimeFigureOut">
              <a:rPr lang="en-AU" smtClean="0"/>
              <a:t>30/05/2012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E32B91C2-91B6-4A98-A7AE-1940A16A2221}" type="slidenum">
              <a:rPr lang="en-AU" smtClean="0"/>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F244D5E-D5A9-422F-81A1-7D6C2867BFF1}" type="datetimeFigureOut">
              <a:rPr lang="en-AU" smtClean="0"/>
              <a:t>30/05/2012</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E32B91C2-91B6-4A98-A7AE-1940A16A2221}" type="slidenum">
              <a:rPr lang="en-AU" smtClean="0"/>
              <a:t>‹#›</a:t>
            </a:fld>
            <a:endParaRPr lang="en-AU"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F244D5E-D5A9-422F-81A1-7D6C2867BFF1}" type="datetimeFigureOut">
              <a:rPr lang="en-AU" smtClean="0"/>
              <a:t>30/05/2012</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E32B91C2-91B6-4A98-A7AE-1940A16A2221}" type="slidenum">
              <a:rPr lang="en-AU" smtClean="0"/>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244D5E-D5A9-422F-81A1-7D6C2867BFF1}" type="datetimeFigureOut">
              <a:rPr lang="en-AU" smtClean="0"/>
              <a:t>30/05/2012</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E32B91C2-91B6-4A98-A7AE-1940A16A2221}" type="slidenum">
              <a:rPr lang="en-AU" smtClean="0"/>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244D5E-D5A9-422F-81A1-7D6C2867BFF1}" type="datetimeFigureOut">
              <a:rPr lang="en-AU" smtClean="0"/>
              <a:t>30/05/2012</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E32B91C2-91B6-4A98-A7AE-1940A16A2221}" type="slidenum">
              <a:rPr lang="en-AU" smtClean="0"/>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BF244D5E-D5A9-422F-81A1-7D6C2867BFF1}" type="datetimeFigureOut">
              <a:rPr lang="en-AU" smtClean="0"/>
              <a:t>30/05/2012</a:t>
            </a:fld>
            <a:endParaRPr lang="en-AU" dirty="0"/>
          </a:p>
        </p:txBody>
      </p:sp>
      <p:sp>
        <p:nvSpPr>
          <p:cNvPr id="7" name="Slide Number Placeholder 6"/>
          <p:cNvSpPr>
            <a:spLocks noGrp="1"/>
          </p:cNvSpPr>
          <p:nvPr>
            <p:ph type="sldNum" sz="quarter" idx="12"/>
          </p:nvPr>
        </p:nvSpPr>
        <p:spPr/>
        <p:txBody>
          <a:bodyPr/>
          <a:lstStyle/>
          <a:p>
            <a:fld id="{E32B91C2-91B6-4A98-A7AE-1940A16A2221}" type="slidenum">
              <a:rPr lang="en-AU" smtClean="0"/>
              <a:t>‹#›</a:t>
            </a:fld>
            <a:endParaRPr lang="en-AU"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AU"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244D5E-D5A9-422F-81A1-7D6C2867BFF1}" type="datetimeFigureOut">
              <a:rPr lang="en-AU" smtClean="0"/>
              <a:t>30/05/2012</a:t>
            </a:fld>
            <a:endParaRPr lang="en-AU"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AU" dirty="0"/>
          </a:p>
        </p:txBody>
      </p:sp>
      <p:sp>
        <p:nvSpPr>
          <p:cNvPr id="7" name="Slide Number Placeholder 6"/>
          <p:cNvSpPr>
            <a:spLocks noGrp="1"/>
          </p:cNvSpPr>
          <p:nvPr>
            <p:ph type="sldNum" sz="quarter" idx="12"/>
          </p:nvPr>
        </p:nvSpPr>
        <p:spPr/>
        <p:txBody>
          <a:bodyPr/>
          <a:lstStyle/>
          <a:p>
            <a:fld id="{E32B91C2-91B6-4A98-A7AE-1940A16A2221}" type="slidenum">
              <a:rPr lang="en-AU" smtClean="0"/>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F244D5E-D5A9-422F-81A1-7D6C2867BFF1}" type="datetimeFigureOut">
              <a:rPr lang="en-AU" smtClean="0"/>
              <a:t>30/05/2012</a:t>
            </a:fld>
            <a:endParaRPr lang="en-AU"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AU"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32B91C2-91B6-4A98-A7AE-1940A16A2221}" type="slidenum">
              <a:rPr lang="en-AU" smtClean="0"/>
              <a:t>‹#›</a:t>
            </a:fld>
            <a:endParaRPr lang="en-A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F244D5E-D5A9-422F-81A1-7D6C2867BFF1}" type="datetimeFigureOut">
              <a:rPr lang="en-AU" smtClean="0"/>
              <a:t>30/05/2012</a:t>
            </a:fld>
            <a:endParaRPr lang="en-AU"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AU"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32B91C2-91B6-4A98-A7AE-1940A16A2221}" type="slidenum">
              <a:rPr lang="en-AU" smtClean="0"/>
              <a:t>‹#›</a:t>
            </a:fld>
            <a:endParaRPr lang="en-AU" dirty="0"/>
          </a:p>
        </p:txBody>
      </p:sp>
    </p:spTree>
  </p:cSld>
  <p:clrMap bg1="lt1" tx1="dk1" bg2="lt2" tx2="dk2" accent1="accent1" accent2="accent2" accent3="accent3" accent4="accent4" accent5="accent5" accent6="accent6" hlink="hlink" folHlink="folHlink"/>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b="1" dirty="0" smtClean="0">
                <a:solidFill>
                  <a:schemeClr val="tx1"/>
                </a:solidFill>
              </a:rPr>
              <a:t>Religion, society and Government</a:t>
            </a:r>
            <a:endParaRPr lang="en-AU" b="1" dirty="0">
              <a:solidFill>
                <a:schemeClr val="tx1"/>
              </a:solidFill>
            </a:endParaRPr>
          </a:p>
        </p:txBody>
      </p:sp>
      <p:sp>
        <p:nvSpPr>
          <p:cNvPr id="3" name="Subtitle 2"/>
          <p:cNvSpPr>
            <a:spLocks noGrp="1"/>
          </p:cNvSpPr>
          <p:nvPr>
            <p:ph type="subTitle" idx="1"/>
          </p:nvPr>
        </p:nvSpPr>
        <p:spPr/>
        <p:txBody>
          <a:bodyPr/>
          <a:lstStyle/>
          <a:p>
            <a:endParaRPr lang="en-AU" dirty="0"/>
          </a:p>
        </p:txBody>
      </p:sp>
    </p:spTree>
    <p:extLst>
      <p:ext uri="{BB962C8B-B14F-4D97-AF65-F5344CB8AC3E}">
        <p14:creationId xmlns:p14="http://schemas.microsoft.com/office/powerpoint/2010/main" val="528020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Government </a:t>
            </a:r>
            <a:endParaRPr lang="en-AU" dirty="0"/>
          </a:p>
        </p:txBody>
      </p:sp>
      <p:sp>
        <p:nvSpPr>
          <p:cNvPr id="3" name="Content Placeholder 2"/>
          <p:cNvSpPr>
            <a:spLocks noGrp="1"/>
          </p:cNvSpPr>
          <p:nvPr>
            <p:ph idx="1"/>
          </p:nvPr>
        </p:nvSpPr>
        <p:spPr/>
        <p:txBody>
          <a:bodyPr>
            <a:normAutofit/>
          </a:bodyPr>
          <a:lstStyle/>
          <a:p>
            <a:r>
              <a:rPr lang="en-AU" dirty="0" smtClean="0">
                <a:solidFill>
                  <a:schemeClr val="tx1"/>
                </a:solidFill>
              </a:rPr>
              <a:t>Government was made up of elite intellectuals who made their way into these superior positions through a series of strict examinations. </a:t>
            </a:r>
          </a:p>
          <a:p>
            <a:r>
              <a:rPr lang="en-AU" dirty="0" smtClean="0">
                <a:solidFill>
                  <a:schemeClr val="tx1"/>
                </a:solidFill>
              </a:rPr>
              <a:t>In contrast to the gentry, those who were part of the Shenshi did not inherit the privileged status from their ancestors. </a:t>
            </a:r>
          </a:p>
        </p:txBody>
      </p:sp>
    </p:spTree>
    <p:extLst>
      <p:ext uri="{BB962C8B-B14F-4D97-AF65-F5344CB8AC3E}">
        <p14:creationId xmlns:p14="http://schemas.microsoft.com/office/powerpoint/2010/main" val="1978356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Government continued…</a:t>
            </a:r>
            <a:endParaRPr lang="en-AU" dirty="0"/>
          </a:p>
        </p:txBody>
      </p:sp>
      <p:sp>
        <p:nvSpPr>
          <p:cNvPr id="3" name="Content Placeholder 2"/>
          <p:cNvSpPr>
            <a:spLocks noGrp="1"/>
          </p:cNvSpPr>
          <p:nvPr>
            <p:ph idx="1"/>
          </p:nvPr>
        </p:nvSpPr>
        <p:spPr/>
        <p:txBody>
          <a:bodyPr>
            <a:normAutofit lnSpcReduction="10000"/>
          </a:bodyPr>
          <a:lstStyle/>
          <a:p>
            <a:r>
              <a:rPr lang="en-AU" dirty="0">
                <a:solidFill>
                  <a:schemeClr val="tx1"/>
                </a:solidFill>
              </a:rPr>
              <a:t>The examinations were based on their Confucian education and involved testing knowledge </a:t>
            </a:r>
            <a:r>
              <a:rPr lang="en-AU" dirty="0" smtClean="0">
                <a:solidFill>
                  <a:schemeClr val="tx1"/>
                </a:solidFill>
              </a:rPr>
              <a:t>in the following areas:</a:t>
            </a:r>
          </a:p>
          <a:p>
            <a:pPr>
              <a:buFont typeface="Wingdings" pitchFamily="2" charset="2"/>
              <a:buChar char="§"/>
            </a:pPr>
            <a:r>
              <a:rPr lang="en-AU" dirty="0" smtClean="0">
                <a:solidFill>
                  <a:schemeClr val="tx1"/>
                </a:solidFill>
              </a:rPr>
              <a:t>Literature</a:t>
            </a:r>
          </a:p>
          <a:p>
            <a:pPr>
              <a:buFont typeface="Wingdings" pitchFamily="2" charset="2"/>
              <a:buChar char="§"/>
            </a:pPr>
            <a:r>
              <a:rPr lang="en-AU" dirty="0" smtClean="0">
                <a:solidFill>
                  <a:schemeClr val="tx1"/>
                </a:solidFill>
              </a:rPr>
              <a:t>History</a:t>
            </a:r>
          </a:p>
          <a:p>
            <a:pPr>
              <a:buFont typeface="Wingdings" pitchFamily="2" charset="2"/>
              <a:buChar char="§"/>
            </a:pPr>
            <a:r>
              <a:rPr lang="en-AU" dirty="0" smtClean="0">
                <a:solidFill>
                  <a:schemeClr val="tx1"/>
                </a:solidFill>
              </a:rPr>
              <a:t>Philosophy</a:t>
            </a:r>
          </a:p>
          <a:p>
            <a:pPr>
              <a:buFont typeface="Wingdings" pitchFamily="2" charset="2"/>
              <a:buChar char="§"/>
            </a:pPr>
            <a:r>
              <a:rPr lang="en-AU" dirty="0" smtClean="0">
                <a:solidFill>
                  <a:schemeClr val="tx1"/>
                </a:solidFill>
              </a:rPr>
              <a:t>Confucian theory</a:t>
            </a:r>
          </a:p>
          <a:p>
            <a:r>
              <a:rPr lang="en-AU" dirty="0" smtClean="0">
                <a:solidFill>
                  <a:schemeClr val="tx1"/>
                </a:solidFill>
              </a:rPr>
              <a:t>Practical subjects such as economics were not considered important. </a:t>
            </a:r>
            <a:endParaRPr lang="en-AU" dirty="0">
              <a:solidFill>
                <a:schemeClr val="tx1"/>
              </a:solidFill>
            </a:endParaRPr>
          </a:p>
          <a:p>
            <a:endParaRPr lang="en-AU" dirty="0"/>
          </a:p>
        </p:txBody>
      </p:sp>
    </p:spTree>
    <p:extLst>
      <p:ext uri="{BB962C8B-B14F-4D97-AF65-F5344CB8AC3E}">
        <p14:creationId xmlns:p14="http://schemas.microsoft.com/office/powerpoint/2010/main" val="12501561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Government continued…</a:t>
            </a:r>
            <a:endParaRPr lang="en-AU" dirty="0"/>
          </a:p>
        </p:txBody>
      </p:sp>
      <p:sp>
        <p:nvSpPr>
          <p:cNvPr id="3" name="Content Placeholder 2"/>
          <p:cNvSpPr>
            <a:spLocks noGrp="1"/>
          </p:cNvSpPr>
          <p:nvPr>
            <p:ph idx="1"/>
          </p:nvPr>
        </p:nvSpPr>
        <p:spPr/>
        <p:txBody>
          <a:bodyPr>
            <a:normAutofit fontScale="92500"/>
          </a:bodyPr>
          <a:lstStyle/>
          <a:p>
            <a:r>
              <a:rPr lang="en-AU" dirty="0" smtClean="0">
                <a:solidFill>
                  <a:schemeClr val="tx1"/>
                </a:solidFill>
              </a:rPr>
              <a:t>The examinations were set up as a series of level with increasing degrees of difficulty. </a:t>
            </a:r>
          </a:p>
          <a:p>
            <a:r>
              <a:rPr lang="en-AU" dirty="0" smtClean="0">
                <a:solidFill>
                  <a:schemeClr val="tx1"/>
                </a:solidFill>
              </a:rPr>
              <a:t>Some Shenshi took the opportunity to set the higher exams and work in the Imperial Government while others were happy to work in local administrative roles. </a:t>
            </a:r>
          </a:p>
          <a:p>
            <a:r>
              <a:rPr lang="en-AU" dirty="0" smtClean="0">
                <a:solidFill>
                  <a:schemeClr val="tx1"/>
                </a:solidFill>
              </a:rPr>
              <a:t>They wore special robes and grew their finger nails long to show that they did not do any manual labour. </a:t>
            </a:r>
            <a:endParaRPr lang="en-AU" dirty="0">
              <a:solidFill>
                <a:schemeClr val="tx1"/>
              </a:solidFill>
            </a:endParaRPr>
          </a:p>
        </p:txBody>
      </p:sp>
    </p:spTree>
    <p:extLst>
      <p:ext uri="{BB962C8B-B14F-4D97-AF65-F5344CB8AC3E}">
        <p14:creationId xmlns:p14="http://schemas.microsoft.com/office/powerpoint/2010/main" val="16185908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Government continued…</a:t>
            </a:r>
            <a:endParaRPr lang="en-AU" dirty="0"/>
          </a:p>
        </p:txBody>
      </p:sp>
      <p:sp>
        <p:nvSpPr>
          <p:cNvPr id="3" name="Content Placeholder 2"/>
          <p:cNvSpPr>
            <a:spLocks noGrp="1"/>
          </p:cNvSpPr>
          <p:nvPr>
            <p:ph idx="1"/>
          </p:nvPr>
        </p:nvSpPr>
        <p:spPr/>
        <p:txBody>
          <a:bodyPr>
            <a:normAutofit fontScale="92500"/>
          </a:bodyPr>
          <a:lstStyle/>
          <a:p>
            <a:r>
              <a:rPr lang="en-AU" dirty="0" smtClean="0">
                <a:solidFill>
                  <a:schemeClr val="tx1"/>
                </a:solidFill>
              </a:rPr>
              <a:t>Those who earned a higher degree and had the ability to serve the Government were known as Mandarin. </a:t>
            </a:r>
          </a:p>
          <a:p>
            <a:r>
              <a:rPr lang="en-AU" dirty="0" smtClean="0">
                <a:solidFill>
                  <a:schemeClr val="tx1"/>
                </a:solidFill>
              </a:rPr>
              <a:t>The Mandarin had the ability to dominate and control political life and for this reason they were determined to prevent reform. </a:t>
            </a:r>
          </a:p>
          <a:p>
            <a:r>
              <a:rPr lang="en-AU" dirty="0" smtClean="0">
                <a:solidFill>
                  <a:schemeClr val="tx1"/>
                </a:solidFill>
              </a:rPr>
              <a:t>They supported the religious ideals that discouraged change and for this reason the people of China were suppressed. </a:t>
            </a:r>
          </a:p>
        </p:txBody>
      </p:sp>
    </p:spTree>
    <p:extLst>
      <p:ext uri="{BB962C8B-B14F-4D97-AF65-F5344CB8AC3E}">
        <p14:creationId xmlns:p14="http://schemas.microsoft.com/office/powerpoint/2010/main" val="21796280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196752"/>
            <a:ext cx="6637468" cy="1362075"/>
          </a:xfrm>
        </p:spPr>
        <p:txBody>
          <a:bodyPr/>
          <a:lstStyle/>
          <a:p>
            <a:r>
              <a:rPr lang="en-AU" dirty="0" smtClean="0"/>
              <a:t>Society </a:t>
            </a:r>
            <a:endParaRPr lang="en-AU" dirty="0"/>
          </a:p>
        </p:txBody>
      </p:sp>
      <p:sp>
        <p:nvSpPr>
          <p:cNvPr id="3" name="Text Placeholder 2"/>
          <p:cNvSpPr>
            <a:spLocks noGrp="1"/>
          </p:cNvSpPr>
          <p:nvPr>
            <p:ph type="body" idx="1"/>
          </p:nvPr>
        </p:nvSpPr>
        <p:spPr/>
        <p:txBody>
          <a:bodyPr/>
          <a:lstStyle/>
          <a:p>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7944" y="3014724"/>
            <a:ext cx="4260726" cy="3191012"/>
          </a:xfrm>
          <a:prstGeom prst="rect">
            <a:avLst/>
          </a:prstGeom>
        </p:spPr>
      </p:pic>
    </p:spTree>
    <p:extLst>
      <p:ext uri="{BB962C8B-B14F-4D97-AF65-F5344CB8AC3E}">
        <p14:creationId xmlns:p14="http://schemas.microsoft.com/office/powerpoint/2010/main" val="15717070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Social Hierarchy </a:t>
            </a:r>
            <a:endParaRPr lang="en-AU" dirty="0"/>
          </a:p>
        </p:txBody>
      </p:sp>
      <p:sp>
        <p:nvSpPr>
          <p:cNvPr id="3" name="Content Placeholder 2"/>
          <p:cNvSpPr>
            <a:spLocks noGrp="1"/>
          </p:cNvSpPr>
          <p:nvPr>
            <p:ph idx="1"/>
          </p:nvPr>
        </p:nvSpPr>
        <p:spPr/>
        <p:txBody>
          <a:bodyPr>
            <a:normAutofit fontScale="92500" lnSpcReduction="10000"/>
          </a:bodyPr>
          <a:lstStyle/>
          <a:p>
            <a:r>
              <a:rPr lang="en-AU" dirty="0">
                <a:solidFill>
                  <a:schemeClr val="tx1"/>
                </a:solidFill>
              </a:rPr>
              <a:t>Throughout China there was a very strict and rigid social order or hierarchy</a:t>
            </a:r>
            <a:r>
              <a:rPr lang="en-AU" dirty="0" smtClean="0">
                <a:solidFill>
                  <a:schemeClr val="tx1"/>
                </a:solidFill>
              </a:rPr>
              <a:t>.</a:t>
            </a:r>
          </a:p>
          <a:p>
            <a:r>
              <a:rPr lang="en-AU" dirty="0" smtClean="0">
                <a:solidFill>
                  <a:schemeClr val="tx1"/>
                </a:solidFill>
              </a:rPr>
              <a:t>Those who were at the top ensured that they maintained their position</a:t>
            </a:r>
          </a:p>
          <a:p>
            <a:r>
              <a:rPr lang="en-AU" dirty="0" smtClean="0">
                <a:solidFill>
                  <a:schemeClr val="tx1"/>
                </a:solidFill>
              </a:rPr>
              <a:t>Peasants were higher up because they produced the grain. Without it people would starve. </a:t>
            </a:r>
          </a:p>
          <a:p>
            <a:r>
              <a:rPr lang="en-AU" dirty="0" smtClean="0">
                <a:solidFill>
                  <a:schemeClr val="tx1"/>
                </a:solidFill>
              </a:rPr>
              <a:t>Soldiers were lower down because they killed people for a living. </a:t>
            </a:r>
          </a:p>
          <a:p>
            <a:r>
              <a:rPr lang="en-AU" dirty="0" smtClean="0">
                <a:solidFill>
                  <a:schemeClr val="tx1"/>
                </a:solidFill>
              </a:rPr>
              <a:t>The </a:t>
            </a:r>
            <a:r>
              <a:rPr lang="en-AU" dirty="0">
                <a:solidFill>
                  <a:schemeClr val="tx1"/>
                </a:solidFill>
              </a:rPr>
              <a:t>social order was as follows:  </a:t>
            </a:r>
          </a:p>
          <a:p>
            <a:endParaRPr lang="en-AU" dirty="0"/>
          </a:p>
        </p:txBody>
      </p:sp>
    </p:spTree>
    <p:extLst>
      <p:ext uri="{BB962C8B-B14F-4D97-AF65-F5344CB8AC3E}">
        <p14:creationId xmlns:p14="http://schemas.microsoft.com/office/powerpoint/2010/main" val="2227495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Social Hierarchy continued…</a:t>
            </a:r>
            <a:endParaRPr lang="en-AU" dirty="0"/>
          </a:p>
        </p:txBody>
      </p:sp>
      <p:sp>
        <p:nvSpPr>
          <p:cNvPr id="3" name="Content Placeholder 2"/>
          <p:cNvSpPr>
            <a:spLocks noGrp="1"/>
          </p:cNvSpPr>
          <p:nvPr>
            <p:ph idx="1"/>
          </p:nvPr>
        </p:nvSpPr>
        <p:spPr>
          <a:xfrm>
            <a:off x="1043492" y="2204864"/>
            <a:ext cx="6777317" cy="4147434"/>
          </a:xfrm>
        </p:spPr>
        <p:txBody>
          <a:bodyPr/>
          <a:lstStyle/>
          <a:p>
            <a:endParaRPr lang="en-AU" dirty="0"/>
          </a:p>
        </p:txBody>
      </p:sp>
      <p:sp>
        <p:nvSpPr>
          <p:cNvPr id="4" name="Isosceles Triangle 3"/>
          <p:cNvSpPr/>
          <p:nvPr/>
        </p:nvSpPr>
        <p:spPr>
          <a:xfrm>
            <a:off x="1115616" y="2141098"/>
            <a:ext cx="6696744" cy="431155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extBox 6"/>
          <p:cNvSpPr txBox="1"/>
          <p:nvPr/>
        </p:nvSpPr>
        <p:spPr>
          <a:xfrm>
            <a:off x="3851920" y="2855968"/>
            <a:ext cx="1224136" cy="369332"/>
          </a:xfrm>
          <a:prstGeom prst="rect">
            <a:avLst/>
          </a:prstGeom>
          <a:noFill/>
        </p:spPr>
        <p:txBody>
          <a:bodyPr wrap="square" rtlCol="0">
            <a:spAutoFit/>
          </a:bodyPr>
          <a:lstStyle/>
          <a:p>
            <a:r>
              <a:rPr lang="en-AU" dirty="0" smtClean="0"/>
              <a:t>Emperor</a:t>
            </a:r>
            <a:endParaRPr lang="en-AU" dirty="0"/>
          </a:p>
        </p:txBody>
      </p:sp>
      <p:sp>
        <p:nvSpPr>
          <p:cNvPr id="9" name="TextBox 8"/>
          <p:cNvSpPr txBox="1"/>
          <p:nvPr/>
        </p:nvSpPr>
        <p:spPr>
          <a:xfrm>
            <a:off x="3599892" y="3225300"/>
            <a:ext cx="1728192" cy="369332"/>
          </a:xfrm>
          <a:prstGeom prst="rect">
            <a:avLst/>
          </a:prstGeom>
          <a:noFill/>
        </p:spPr>
        <p:txBody>
          <a:bodyPr wrap="square" rtlCol="0">
            <a:spAutoFit/>
          </a:bodyPr>
          <a:lstStyle/>
          <a:p>
            <a:r>
              <a:rPr lang="en-AU" dirty="0" smtClean="0"/>
              <a:t>Royal Family</a:t>
            </a:r>
            <a:endParaRPr lang="en-AU" dirty="0"/>
          </a:p>
        </p:txBody>
      </p:sp>
      <p:sp>
        <p:nvSpPr>
          <p:cNvPr id="10" name="TextBox 9"/>
          <p:cNvSpPr txBox="1"/>
          <p:nvPr/>
        </p:nvSpPr>
        <p:spPr>
          <a:xfrm>
            <a:off x="3455876" y="3594632"/>
            <a:ext cx="2160240" cy="369332"/>
          </a:xfrm>
          <a:prstGeom prst="rect">
            <a:avLst/>
          </a:prstGeom>
          <a:noFill/>
        </p:spPr>
        <p:txBody>
          <a:bodyPr wrap="square" rtlCol="0">
            <a:spAutoFit/>
          </a:bodyPr>
          <a:lstStyle/>
          <a:p>
            <a:r>
              <a:rPr lang="en-AU" dirty="0" smtClean="0"/>
              <a:t>     Mandarin</a:t>
            </a:r>
            <a:endParaRPr lang="en-AU" dirty="0"/>
          </a:p>
        </p:txBody>
      </p:sp>
      <p:sp>
        <p:nvSpPr>
          <p:cNvPr id="11" name="TextBox 10"/>
          <p:cNvSpPr txBox="1"/>
          <p:nvPr/>
        </p:nvSpPr>
        <p:spPr>
          <a:xfrm>
            <a:off x="3419872" y="3925122"/>
            <a:ext cx="1980220" cy="369332"/>
          </a:xfrm>
          <a:prstGeom prst="rect">
            <a:avLst/>
          </a:prstGeom>
          <a:noFill/>
        </p:spPr>
        <p:txBody>
          <a:bodyPr wrap="square" rtlCol="0">
            <a:spAutoFit/>
          </a:bodyPr>
          <a:lstStyle/>
          <a:p>
            <a:r>
              <a:rPr lang="en-AU" dirty="0" smtClean="0"/>
              <a:t>       Shenshi</a:t>
            </a:r>
            <a:endParaRPr lang="en-AU" dirty="0"/>
          </a:p>
        </p:txBody>
      </p:sp>
      <p:sp>
        <p:nvSpPr>
          <p:cNvPr id="12" name="TextBox 11"/>
          <p:cNvSpPr txBox="1"/>
          <p:nvPr/>
        </p:nvSpPr>
        <p:spPr>
          <a:xfrm>
            <a:off x="3203848" y="4278105"/>
            <a:ext cx="2412268" cy="369332"/>
          </a:xfrm>
          <a:prstGeom prst="rect">
            <a:avLst/>
          </a:prstGeom>
          <a:noFill/>
        </p:spPr>
        <p:txBody>
          <a:bodyPr wrap="square" rtlCol="0">
            <a:spAutoFit/>
          </a:bodyPr>
          <a:lstStyle/>
          <a:p>
            <a:r>
              <a:rPr lang="en-AU" dirty="0" smtClean="0"/>
              <a:t>         Peasants</a:t>
            </a:r>
            <a:endParaRPr lang="en-AU" dirty="0"/>
          </a:p>
        </p:txBody>
      </p:sp>
      <p:sp>
        <p:nvSpPr>
          <p:cNvPr id="13" name="TextBox 12"/>
          <p:cNvSpPr txBox="1"/>
          <p:nvPr/>
        </p:nvSpPr>
        <p:spPr>
          <a:xfrm>
            <a:off x="2987824" y="4647437"/>
            <a:ext cx="3168352" cy="369332"/>
          </a:xfrm>
          <a:prstGeom prst="rect">
            <a:avLst/>
          </a:prstGeom>
          <a:noFill/>
        </p:spPr>
        <p:txBody>
          <a:bodyPr wrap="square" rtlCol="0">
            <a:spAutoFit/>
          </a:bodyPr>
          <a:lstStyle/>
          <a:p>
            <a:r>
              <a:rPr lang="en-AU" dirty="0" smtClean="0"/>
              <a:t>            Labourers</a:t>
            </a:r>
            <a:endParaRPr lang="en-AU" dirty="0"/>
          </a:p>
        </p:txBody>
      </p:sp>
      <p:sp>
        <p:nvSpPr>
          <p:cNvPr id="14" name="TextBox 13"/>
          <p:cNvSpPr txBox="1"/>
          <p:nvPr/>
        </p:nvSpPr>
        <p:spPr>
          <a:xfrm>
            <a:off x="3203848" y="5016769"/>
            <a:ext cx="2664296" cy="369332"/>
          </a:xfrm>
          <a:prstGeom prst="rect">
            <a:avLst/>
          </a:prstGeom>
          <a:noFill/>
        </p:spPr>
        <p:txBody>
          <a:bodyPr wrap="square" rtlCol="0">
            <a:spAutoFit/>
          </a:bodyPr>
          <a:lstStyle/>
          <a:p>
            <a:r>
              <a:rPr lang="en-AU" dirty="0" smtClean="0"/>
              <a:t>          Artisans</a:t>
            </a:r>
            <a:endParaRPr lang="en-AU" dirty="0"/>
          </a:p>
        </p:txBody>
      </p:sp>
      <p:sp>
        <p:nvSpPr>
          <p:cNvPr id="15" name="TextBox 14"/>
          <p:cNvSpPr txBox="1"/>
          <p:nvPr/>
        </p:nvSpPr>
        <p:spPr>
          <a:xfrm>
            <a:off x="2987824" y="5354309"/>
            <a:ext cx="2628292" cy="369332"/>
          </a:xfrm>
          <a:prstGeom prst="rect">
            <a:avLst/>
          </a:prstGeom>
          <a:noFill/>
        </p:spPr>
        <p:txBody>
          <a:bodyPr wrap="square" rtlCol="0">
            <a:spAutoFit/>
          </a:bodyPr>
          <a:lstStyle/>
          <a:p>
            <a:r>
              <a:rPr lang="en-AU" dirty="0" smtClean="0"/>
              <a:t>           Merchants </a:t>
            </a:r>
            <a:endParaRPr lang="en-AU" dirty="0"/>
          </a:p>
        </p:txBody>
      </p:sp>
      <p:sp>
        <p:nvSpPr>
          <p:cNvPr id="16" name="TextBox 15"/>
          <p:cNvSpPr txBox="1"/>
          <p:nvPr/>
        </p:nvSpPr>
        <p:spPr>
          <a:xfrm>
            <a:off x="3203848" y="5723641"/>
            <a:ext cx="2412268" cy="369332"/>
          </a:xfrm>
          <a:prstGeom prst="rect">
            <a:avLst/>
          </a:prstGeom>
          <a:noFill/>
        </p:spPr>
        <p:txBody>
          <a:bodyPr wrap="square" rtlCol="0">
            <a:spAutoFit/>
          </a:bodyPr>
          <a:lstStyle/>
          <a:p>
            <a:r>
              <a:rPr lang="en-AU" dirty="0" smtClean="0"/>
              <a:t>          Soldiers </a:t>
            </a:r>
            <a:endParaRPr lang="en-AU" dirty="0"/>
          </a:p>
        </p:txBody>
      </p:sp>
      <p:sp>
        <p:nvSpPr>
          <p:cNvPr id="17" name="TextBox 16"/>
          <p:cNvSpPr txBox="1"/>
          <p:nvPr/>
        </p:nvSpPr>
        <p:spPr>
          <a:xfrm>
            <a:off x="2483768" y="6083320"/>
            <a:ext cx="4248472" cy="369332"/>
          </a:xfrm>
          <a:prstGeom prst="rect">
            <a:avLst/>
          </a:prstGeom>
          <a:noFill/>
        </p:spPr>
        <p:txBody>
          <a:bodyPr wrap="square" rtlCol="0">
            <a:spAutoFit/>
          </a:bodyPr>
          <a:lstStyle/>
          <a:p>
            <a:r>
              <a:rPr lang="en-AU" dirty="0" smtClean="0"/>
              <a:t>Actors, gravediggers and prostitutes </a:t>
            </a:r>
            <a:endParaRPr lang="en-AU" dirty="0"/>
          </a:p>
        </p:txBody>
      </p:sp>
    </p:spTree>
    <p:extLst>
      <p:ext uri="{BB962C8B-B14F-4D97-AF65-F5344CB8AC3E}">
        <p14:creationId xmlns:p14="http://schemas.microsoft.com/office/powerpoint/2010/main" val="19458692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Foot binding practices </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solidFill>
                  <a:schemeClr val="tx1"/>
                </a:solidFill>
              </a:rPr>
              <a:t>Foot binding was a common practice for Chinese women. </a:t>
            </a:r>
          </a:p>
          <a:p>
            <a:r>
              <a:rPr lang="en-AU" dirty="0" smtClean="0">
                <a:solidFill>
                  <a:schemeClr val="tx1"/>
                </a:solidFill>
              </a:rPr>
              <a:t>It involved tightly binding the feet of young girls from the age of five in order to stunt the growth and create what were called ‘Golden Lily feet.’ </a:t>
            </a:r>
          </a:p>
          <a:p>
            <a:r>
              <a:rPr lang="en-AU" dirty="0" smtClean="0">
                <a:solidFill>
                  <a:schemeClr val="tx1"/>
                </a:solidFill>
              </a:rPr>
              <a:t>Foot binding brought the heels and toes so close together that it would eventually cause deformation and the women would have difficulty walking due to constant</a:t>
            </a:r>
          </a:p>
          <a:p>
            <a:pPr marL="68580" indent="0">
              <a:buNone/>
            </a:pPr>
            <a:r>
              <a:rPr lang="en-AU" dirty="0">
                <a:solidFill>
                  <a:schemeClr val="tx1"/>
                </a:solidFill>
              </a:rPr>
              <a:t> </a:t>
            </a:r>
            <a:r>
              <a:rPr lang="en-AU" dirty="0" smtClean="0">
                <a:solidFill>
                  <a:schemeClr val="tx1"/>
                </a:solidFill>
              </a:rPr>
              <a:t>   and severe discomfort  </a:t>
            </a:r>
            <a:endParaRPr lang="en-AU" dirty="0">
              <a:solidFill>
                <a:schemeClr val="tx1"/>
              </a:solidFill>
            </a:endParaRPr>
          </a:p>
        </p:txBody>
      </p:sp>
      <p:pic>
        <p:nvPicPr>
          <p:cNvPr id="4098" name="Picture 2" descr="http://www.starshipnivan.com/blog/wp-content/uploads/2010/11/boundfoo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4933486"/>
            <a:ext cx="2160240" cy="1458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44459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Foot binding continued…</a:t>
            </a:r>
            <a:endParaRPr lang="en-AU" dirty="0"/>
          </a:p>
        </p:txBody>
      </p:sp>
      <p:sp>
        <p:nvSpPr>
          <p:cNvPr id="3" name="Content Placeholder 2"/>
          <p:cNvSpPr>
            <a:spLocks noGrp="1"/>
          </p:cNvSpPr>
          <p:nvPr>
            <p:ph idx="1"/>
          </p:nvPr>
        </p:nvSpPr>
        <p:spPr>
          <a:xfrm>
            <a:off x="1043492" y="2323652"/>
            <a:ext cx="6777317" cy="3913660"/>
          </a:xfrm>
        </p:spPr>
        <p:txBody>
          <a:bodyPr>
            <a:normAutofit fontScale="92500"/>
          </a:bodyPr>
          <a:lstStyle/>
          <a:p>
            <a:r>
              <a:rPr lang="en-AU" dirty="0" smtClean="0">
                <a:solidFill>
                  <a:schemeClr val="tx1"/>
                </a:solidFill>
              </a:rPr>
              <a:t>Foot binding was seen as attractive and pretty to look at.</a:t>
            </a:r>
          </a:p>
          <a:p>
            <a:r>
              <a:rPr lang="en-AU" dirty="0" smtClean="0">
                <a:solidFill>
                  <a:schemeClr val="tx1"/>
                </a:solidFill>
              </a:rPr>
              <a:t>It was something that was done by all classes of the Han in addition to some other Chinese, however it was not something that was done by the Manchu or Mongols. </a:t>
            </a:r>
          </a:p>
          <a:p>
            <a:r>
              <a:rPr lang="en-AU" dirty="0" smtClean="0">
                <a:solidFill>
                  <a:schemeClr val="tx1"/>
                </a:solidFill>
              </a:rPr>
              <a:t>The only families that did not do foot binding were those who were very poor and needed the girls to work in the fields, or those who did not have time to bind the feet. </a:t>
            </a:r>
            <a:endParaRPr lang="en-AU" dirty="0">
              <a:solidFill>
                <a:schemeClr val="tx1"/>
              </a:solidFill>
            </a:endParaRPr>
          </a:p>
        </p:txBody>
      </p:sp>
    </p:spTree>
    <p:extLst>
      <p:ext uri="{BB962C8B-B14F-4D97-AF65-F5344CB8AC3E}">
        <p14:creationId xmlns:p14="http://schemas.microsoft.com/office/powerpoint/2010/main" val="34666885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Role of religion</a:t>
            </a:r>
            <a:endParaRPr lang="en-AU" dirty="0"/>
          </a:p>
        </p:txBody>
      </p:sp>
      <p:sp>
        <p:nvSpPr>
          <p:cNvPr id="3" name="Content Placeholder 2"/>
          <p:cNvSpPr>
            <a:spLocks noGrp="1"/>
          </p:cNvSpPr>
          <p:nvPr>
            <p:ph idx="1"/>
          </p:nvPr>
        </p:nvSpPr>
        <p:spPr/>
        <p:txBody>
          <a:bodyPr>
            <a:normAutofit lnSpcReduction="10000"/>
          </a:bodyPr>
          <a:lstStyle/>
          <a:p>
            <a:r>
              <a:rPr lang="en-AU" dirty="0" smtClean="0">
                <a:solidFill>
                  <a:schemeClr val="tx1"/>
                </a:solidFill>
              </a:rPr>
              <a:t>The religions that were practiced by the Chinese involved philosophies which promoted respectful relationships to maintain social harmony and not disturbing the natural order of things. </a:t>
            </a:r>
          </a:p>
          <a:p>
            <a:r>
              <a:rPr lang="en-AU" dirty="0" smtClean="0">
                <a:solidFill>
                  <a:schemeClr val="tx1"/>
                </a:solidFill>
              </a:rPr>
              <a:t>For this reason the people at the lower end of the social hierarchy found it difficult to improve their situation due to reluctance of the upper classes to allow reforms. </a:t>
            </a:r>
            <a:endParaRPr lang="en-AU" dirty="0">
              <a:solidFill>
                <a:schemeClr val="tx1"/>
              </a:solidFill>
            </a:endParaRPr>
          </a:p>
        </p:txBody>
      </p:sp>
    </p:spTree>
    <p:extLst>
      <p:ext uri="{BB962C8B-B14F-4D97-AF65-F5344CB8AC3E}">
        <p14:creationId xmlns:p14="http://schemas.microsoft.com/office/powerpoint/2010/main" val="2915676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Religion </a:t>
            </a:r>
            <a:endParaRPr lang="en-AU" dirty="0"/>
          </a:p>
        </p:txBody>
      </p:sp>
      <p:sp>
        <p:nvSpPr>
          <p:cNvPr id="3" name="AutoShape 2" descr="http://t2.gstatic.com/images?q=tbn:ANd9GcQALKgDExcpHe-Cdb9qWuabul_xPJsCMgV4aPFVo9C0_2ZUFOdX"/>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pic>
        <p:nvPicPr>
          <p:cNvPr id="2051" name="Picture 3" descr="E:\SHI0002\Documents\My Pictures\New folder\confucianism_s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6738" y="3298825"/>
            <a:ext cx="4000065" cy="265045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E:\SHI0002\Documents\My Pictures\New folder\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3315671"/>
            <a:ext cx="2652886" cy="2476027"/>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E:\SHI0002\Documents\My Pictures\New folder\images (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9840" y="908720"/>
            <a:ext cx="2637644" cy="2637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67009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Role of religion continued…</a:t>
            </a:r>
            <a:endParaRPr lang="en-AU" dirty="0"/>
          </a:p>
        </p:txBody>
      </p:sp>
      <p:sp>
        <p:nvSpPr>
          <p:cNvPr id="3" name="Content Placeholder 2"/>
          <p:cNvSpPr>
            <a:spLocks noGrp="1"/>
          </p:cNvSpPr>
          <p:nvPr>
            <p:ph idx="1"/>
          </p:nvPr>
        </p:nvSpPr>
        <p:spPr/>
        <p:txBody>
          <a:bodyPr/>
          <a:lstStyle/>
          <a:p>
            <a:r>
              <a:rPr lang="en-AU" dirty="0" smtClean="0">
                <a:solidFill>
                  <a:schemeClr val="tx1"/>
                </a:solidFill>
              </a:rPr>
              <a:t>As a result the Chinese society was particularly regimented.</a:t>
            </a:r>
          </a:p>
          <a:p>
            <a:r>
              <a:rPr lang="en-AU" dirty="0" smtClean="0">
                <a:solidFill>
                  <a:schemeClr val="tx1"/>
                </a:solidFill>
              </a:rPr>
              <a:t> This meant that society was organised in a very strict pattern which resulted in the oppression of the lower classes. </a:t>
            </a:r>
            <a:endParaRPr lang="en-AU" dirty="0">
              <a:solidFill>
                <a:schemeClr val="tx1"/>
              </a:solidFill>
            </a:endParaRPr>
          </a:p>
        </p:txBody>
      </p:sp>
    </p:spTree>
    <p:extLst>
      <p:ext uri="{BB962C8B-B14F-4D97-AF65-F5344CB8AC3E}">
        <p14:creationId xmlns:p14="http://schemas.microsoft.com/office/powerpoint/2010/main" val="38787910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The role of Manchu traditions</a:t>
            </a:r>
            <a:endParaRPr lang="en-AU" dirty="0"/>
          </a:p>
        </p:txBody>
      </p:sp>
      <p:sp>
        <p:nvSpPr>
          <p:cNvPr id="3" name="Content Placeholder 2"/>
          <p:cNvSpPr>
            <a:spLocks noGrp="1"/>
          </p:cNvSpPr>
          <p:nvPr>
            <p:ph idx="1"/>
          </p:nvPr>
        </p:nvSpPr>
        <p:spPr/>
        <p:txBody>
          <a:bodyPr/>
          <a:lstStyle/>
          <a:p>
            <a:r>
              <a:rPr lang="en-AU" dirty="0" smtClean="0">
                <a:solidFill>
                  <a:schemeClr val="tx1"/>
                </a:solidFill>
              </a:rPr>
              <a:t>The Manchu people formed the Qing Dynasty which ruled from 1644-1911. </a:t>
            </a:r>
          </a:p>
          <a:p>
            <a:r>
              <a:rPr lang="en-AU" dirty="0" smtClean="0">
                <a:solidFill>
                  <a:schemeClr val="tx1"/>
                </a:solidFill>
              </a:rPr>
              <a:t>While they adopted many Chinese traditions they also had very strict customs of their own which they imposed on the rest of society. </a:t>
            </a:r>
          </a:p>
          <a:p>
            <a:endParaRPr lang="en-AU" dirty="0"/>
          </a:p>
        </p:txBody>
      </p:sp>
    </p:spTree>
    <p:extLst>
      <p:ext uri="{BB962C8B-B14F-4D97-AF65-F5344CB8AC3E}">
        <p14:creationId xmlns:p14="http://schemas.microsoft.com/office/powerpoint/2010/main" val="19857020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Role of Manchu traditions continued… </a:t>
            </a:r>
            <a:endParaRPr lang="en-AU" dirty="0"/>
          </a:p>
        </p:txBody>
      </p:sp>
      <p:sp>
        <p:nvSpPr>
          <p:cNvPr id="3" name="Content Placeholder 2"/>
          <p:cNvSpPr>
            <a:spLocks noGrp="1"/>
          </p:cNvSpPr>
          <p:nvPr>
            <p:ph idx="1"/>
          </p:nvPr>
        </p:nvSpPr>
        <p:spPr>
          <a:xfrm>
            <a:off x="1043492" y="2204864"/>
            <a:ext cx="6912884" cy="4032448"/>
          </a:xfrm>
        </p:spPr>
        <p:txBody>
          <a:bodyPr>
            <a:normAutofit fontScale="92500" lnSpcReduction="10000"/>
          </a:bodyPr>
          <a:lstStyle/>
          <a:p>
            <a:r>
              <a:rPr lang="en-AU" dirty="0" smtClean="0">
                <a:solidFill>
                  <a:schemeClr val="tx1"/>
                </a:solidFill>
              </a:rPr>
              <a:t>Some of these customs included:</a:t>
            </a:r>
          </a:p>
          <a:p>
            <a:pPr>
              <a:buFont typeface="Wingdings" pitchFamily="2" charset="2"/>
              <a:buChar char="§"/>
            </a:pPr>
            <a:r>
              <a:rPr lang="en-AU" dirty="0" smtClean="0">
                <a:solidFill>
                  <a:schemeClr val="tx1"/>
                </a:solidFill>
              </a:rPr>
              <a:t>All men wearing Manchu-style dress (refusal to comply would result in death)</a:t>
            </a:r>
          </a:p>
          <a:p>
            <a:pPr>
              <a:buFont typeface="Wingdings" pitchFamily="2" charset="2"/>
              <a:buChar char="§"/>
            </a:pPr>
            <a:r>
              <a:rPr lang="en-AU" dirty="0" smtClean="0">
                <a:solidFill>
                  <a:schemeClr val="tx1"/>
                </a:solidFill>
              </a:rPr>
              <a:t>A traditional haircut which involved shaving the front of the head and having the rest in a long plait. </a:t>
            </a:r>
          </a:p>
          <a:p>
            <a:pPr>
              <a:buFont typeface="Wingdings" pitchFamily="2" charset="2"/>
              <a:buChar char="§"/>
            </a:pPr>
            <a:r>
              <a:rPr lang="en-AU" dirty="0" smtClean="0">
                <a:solidFill>
                  <a:schemeClr val="tx1"/>
                </a:solidFill>
              </a:rPr>
              <a:t>While women did not bind their feet they were required to wear stilt-like shoes which helped to produce the ‘Lily’ walk. </a:t>
            </a:r>
          </a:p>
          <a:p>
            <a:r>
              <a:rPr lang="en-AU" dirty="0" smtClean="0">
                <a:solidFill>
                  <a:schemeClr val="tx1"/>
                </a:solidFill>
              </a:rPr>
              <a:t>Thousands of men were killed through the enforcement of these rules and in turn resulted in the suppression of society. </a:t>
            </a:r>
          </a:p>
        </p:txBody>
      </p:sp>
    </p:spTree>
    <p:extLst>
      <p:ext uri="{BB962C8B-B14F-4D97-AF65-F5344CB8AC3E}">
        <p14:creationId xmlns:p14="http://schemas.microsoft.com/office/powerpoint/2010/main" val="206733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a:t>
            </a:r>
            <a:r>
              <a:rPr lang="en-AU" dirty="0"/>
              <a:t>C</a:t>
            </a:r>
            <a:r>
              <a:rPr lang="en-AU" dirty="0" smtClean="0"/>
              <a:t>onfucianism </a:t>
            </a:r>
            <a:endParaRPr lang="en-AU" dirty="0"/>
          </a:p>
        </p:txBody>
      </p:sp>
      <p:sp>
        <p:nvSpPr>
          <p:cNvPr id="3" name="Content Placeholder 2"/>
          <p:cNvSpPr>
            <a:spLocks noGrp="1"/>
          </p:cNvSpPr>
          <p:nvPr>
            <p:ph idx="1"/>
          </p:nvPr>
        </p:nvSpPr>
        <p:spPr>
          <a:xfrm>
            <a:off x="755576" y="2132856"/>
            <a:ext cx="7776864" cy="4104456"/>
          </a:xfrm>
        </p:spPr>
        <p:txBody>
          <a:bodyPr>
            <a:normAutofit fontScale="92500" lnSpcReduction="10000"/>
          </a:bodyPr>
          <a:lstStyle/>
          <a:p>
            <a:r>
              <a:rPr lang="en-AU" dirty="0" smtClean="0">
                <a:solidFill>
                  <a:schemeClr val="tx1"/>
                </a:solidFill>
              </a:rPr>
              <a:t>Based on the ideals of the philosopher Confucius (551-479BCE). </a:t>
            </a:r>
          </a:p>
          <a:p>
            <a:r>
              <a:rPr lang="en-AU" dirty="0" smtClean="0">
                <a:solidFill>
                  <a:schemeClr val="tx1"/>
                </a:solidFill>
              </a:rPr>
              <a:t>Seen more as a philosophy than a religion </a:t>
            </a:r>
          </a:p>
          <a:p>
            <a:r>
              <a:rPr lang="en-AU" dirty="0" smtClean="0">
                <a:solidFill>
                  <a:schemeClr val="tx1"/>
                </a:solidFill>
              </a:rPr>
              <a:t>Emphasises the need for respectful relationships in order to maintain social harmony. </a:t>
            </a:r>
          </a:p>
          <a:p>
            <a:r>
              <a:rPr lang="en-AU" dirty="0" smtClean="0">
                <a:solidFill>
                  <a:schemeClr val="tx1"/>
                </a:solidFill>
              </a:rPr>
              <a:t>It states that a Nobel person should aspire </a:t>
            </a:r>
            <a:r>
              <a:rPr lang="en-AU" dirty="0" smtClean="0">
                <a:solidFill>
                  <a:schemeClr val="tx1"/>
                </a:solidFill>
              </a:rPr>
              <a:t>to 5 </a:t>
            </a:r>
            <a:r>
              <a:rPr lang="en-AU" dirty="0" smtClean="0">
                <a:solidFill>
                  <a:schemeClr val="tx1"/>
                </a:solidFill>
              </a:rPr>
              <a:t>virtues:</a:t>
            </a:r>
          </a:p>
          <a:p>
            <a:pPr marL="525780" indent="-457200">
              <a:buAutoNum type="arabicPeriod"/>
            </a:pPr>
            <a:r>
              <a:rPr lang="en-AU" dirty="0" smtClean="0">
                <a:solidFill>
                  <a:schemeClr val="tx1"/>
                </a:solidFill>
              </a:rPr>
              <a:t>Benevolence</a:t>
            </a:r>
          </a:p>
          <a:p>
            <a:pPr marL="525780" indent="-457200">
              <a:buAutoNum type="arabicPeriod"/>
            </a:pPr>
            <a:r>
              <a:rPr lang="en-AU" dirty="0" smtClean="0">
                <a:solidFill>
                  <a:schemeClr val="tx1"/>
                </a:solidFill>
              </a:rPr>
              <a:t>Wisdom</a:t>
            </a:r>
          </a:p>
          <a:p>
            <a:pPr marL="525780" indent="-457200">
              <a:buAutoNum type="arabicPeriod"/>
            </a:pPr>
            <a:r>
              <a:rPr lang="en-AU" dirty="0" smtClean="0">
                <a:solidFill>
                  <a:schemeClr val="tx1"/>
                </a:solidFill>
              </a:rPr>
              <a:t>Trustworthiness</a:t>
            </a:r>
          </a:p>
          <a:p>
            <a:pPr marL="525780" indent="-457200">
              <a:buAutoNum type="arabicPeriod"/>
            </a:pPr>
            <a:r>
              <a:rPr lang="en-AU" dirty="0" smtClean="0">
                <a:solidFill>
                  <a:schemeClr val="tx1"/>
                </a:solidFill>
              </a:rPr>
              <a:t>Righteousness </a:t>
            </a:r>
          </a:p>
          <a:p>
            <a:pPr marL="525780" indent="-457200">
              <a:buAutoNum type="arabicPeriod"/>
            </a:pPr>
            <a:r>
              <a:rPr lang="en-AU" dirty="0" smtClean="0">
                <a:solidFill>
                  <a:schemeClr val="tx1"/>
                </a:solidFill>
              </a:rPr>
              <a:t>Proper conduct   </a:t>
            </a:r>
          </a:p>
        </p:txBody>
      </p:sp>
      <p:pic>
        <p:nvPicPr>
          <p:cNvPr id="2050" name="Picture 2" descr="E:\SHI0002\Documents\My Pictures\New folder\confucianism_s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4298111"/>
            <a:ext cx="2952328" cy="1960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6087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Confucianism continued…</a:t>
            </a:r>
            <a:endParaRPr lang="en-AU" dirty="0"/>
          </a:p>
        </p:txBody>
      </p:sp>
      <p:sp>
        <p:nvSpPr>
          <p:cNvPr id="3" name="Content Placeholder 2"/>
          <p:cNvSpPr>
            <a:spLocks noGrp="1"/>
          </p:cNvSpPr>
          <p:nvPr>
            <p:ph idx="1"/>
          </p:nvPr>
        </p:nvSpPr>
        <p:spPr>
          <a:xfrm>
            <a:off x="755576" y="2132856"/>
            <a:ext cx="7632848" cy="4248472"/>
          </a:xfrm>
        </p:spPr>
        <p:txBody>
          <a:bodyPr>
            <a:normAutofit fontScale="85000" lnSpcReduction="10000"/>
          </a:bodyPr>
          <a:lstStyle/>
          <a:p>
            <a:r>
              <a:rPr lang="en-AU" dirty="0" smtClean="0">
                <a:solidFill>
                  <a:schemeClr val="tx1"/>
                </a:solidFill>
              </a:rPr>
              <a:t>The 5 virtues led to the 5 relationships:</a:t>
            </a:r>
          </a:p>
          <a:p>
            <a:pPr marL="525780" indent="-457200">
              <a:buAutoNum type="arabicPeriod"/>
            </a:pPr>
            <a:r>
              <a:rPr lang="en-AU" dirty="0" smtClean="0">
                <a:solidFill>
                  <a:schemeClr val="tx1"/>
                </a:solidFill>
              </a:rPr>
              <a:t>Son to father</a:t>
            </a:r>
          </a:p>
          <a:p>
            <a:pPr marL="525780" indent="-457200">
              <a:buAutoNum type="arabicPeriod"/>
            </a:pPr>
            <a:r>
              <a:rPr lang="en-AU" dirty="0" smtClean="0">
                <a:solidFill>
                  <a:schemeClr val="tx1"/>
                </a:solidFill>
              </a:rPr>
              <a:t>Wife to husband</a:t>
            </a:r>
          </a:p>
          <a:p>
            <a:pPr marL="525780" indent="-457200">
              <a:buAutoNum type="arabicPeriod"/>
            </a:pPr>
            <a:r>
              <a:rPr lang="en-AU" dirty="0" smtClean="0">
                <a:solidFill>
                  <a:schemeClr val="tx1"/>
                </a:solidFill>
              </a:rPr>
              <a:t>Younger brother to elder brother</a:t>
            </a:r>
          </a:p>
          <a:p>
            <a:pPr marL="525780" indent="-457200">
              <a:buAutoNum type="arabicPeriod"/>
            </a:pPr>
            <a:r>
              <a:rPr lang="en-AU" dirty="0" smtClean="0">
                <a:solidFill>
                  <a:schemeClr val="tx1"/>
                </a:solidFill>
              </a:rPr>
              <a:t>Friend to friend</a:t>
            </a:r>
          </a:p>
          <a:p>
            <a:pPr marL="525780" indent="-457200">
              <a:buAutoNum type="arabicPeriod"/>
            </a:pPr>
            <a:r>
              <a:rPr lang="en-AU" dirty="0" smtClean="0">
                <a:solidFill>
                  <a:schemeClr val="tx1"/>
                </a:solidFill>
              </a:rPr>
              <a:t>People to ruler </a:t>
            </a:r>
          </a:p>
          <a:p>
            <a:r>
              <a:rPr lang="en-AU" dirty="0" smtClean="0">
                <a:solidFill>
                  <a:schemeClr val="tx1"/>
                </a:solidFill>
              </a:rPr>
              <a:t>It enforced the rigid hierarchy of China’s social structure and created a society that was built on obedience </a:t>
            </a:r>
          </a:p>
          <a:p>
            <a:r>
              <a:rPr lang="en-AU" dirty="0" smtClean="0">
                <a:solidFill>
                  <a:schemeClr val="tx1"/>
                </a:solidFill>
              </a:rPr>
              <a:t>It supported the idea that if all relationships within society are equal then harmony will prevail. </a:t>
            </a:r>
          </a:p>
          <a:p>
            <a:r>
              <a:rPr lang="en-AU" dirty="0" smtClean="0">
                <a:solidFill>
                  <a:schemeClr val="tx1"/>
                </a:solidFill>
              </a:rPr>
              <a:t>Natural disasters were seen as signs that the emperor had failed to maintain a virtuous relationship with society and therefore his ability to rule was in jeopardy </a:t>
            </a:r>
            <a:endParaRPr lang="en-AU" dirty="0">
              <a:solidFill>
                <a:schemeClr val="tx1"/>
              </a:solidFill>
            </a:endParaRPr>
          </a:p>
        </p:txBody>
      </p:sp>
    </p:spTree>
    <p:extLst>
      <p:ext uri="{BB962C8B-B14F-4D97-AF65-F5344CB8AC3E}">
        <p14:creationId xmlns:p14="http://schemas.microsoft.com/office/powerpoint/2010/main" val="10604415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Daoism </a:t>
            </a:r>
            <a:endParaRPr lang="en-AU" dirty="0"/>
          </a:p>
        </p:txBody>
      </p:sp>
      <p:sp>
        <p:nvSpPr>
          <p:cNvPr id="3" name="Content Placeholder 2"/>
          <p:cNvSpPr>
            <a:spLocks noGrp="1"/>
          </p:cNvSpPr>
          <p:nvPr>
            <p:ph idx="1"/>
          </p:nvPr>
        </p:nvSpPr>
        <p:spPr>
          <a:xfrm>
            <a:off x="827584" y="2323652"/>
            <a:ext cx="7560840" cy="3913660"/>
          </a:xfrm>
        </p:spPr>
        <p:txBody>
          <a:bodyPr/>
          <a:lstStyle/>
          <a:p>
            <a:r>
              <a:rPr lang="en-AU" dirty="0" smtClean="0">
                <a:solidFill>
                  <a:schemeClr val="tx1"/>
                </a:solidFill>
              </a:rPr>
              <a:t>It was founded by Laozi who stated that it was important to be in harmony with the way of nature. </a:t>
            </a:r>
          </a:p>
          <a:p>
            <a:r>
              <a:rPr lang="en-AU" dirty="0">
                <a:solidFill>
                  <a:schemeClr val="tx1"/>
                </a:solidFill>
              </a:rPr>
              <a:t>T</a:t>
            </a:r>
            <a:r>
              <a:rPr lang="en-AU" dirty="0" smtClean="0">
                <a:solidFill>
                  <a:schemeClr val="tx1"/>
                </a:solidFill>
              </a:rPr>
              <a:t>he natural order of things should not be disturbed which in a political </a:t>
            </a:r>
            <a:r>
              <a:rPr lang="en-AU" dirty="0" smtClean="0">
                <a:solidFill>
                  <a:schemeClr val="tx1"/>
                </a:solidFill>
              </a:rPr>
              <a:t>sense</a:t>
            </a:r>
          </a:p>
          <a:p>
            <a:pPr marL="68580" indent="0">
              <a:buNone/>
            </a:pPr>
            <a:r>
              <a:rPr lang="en-AU" dirty="0">
                <a:solidFill>
                  <a:schemeClr val="tx1"/>
                </a:solidFill>
              </a:rPr>
              <a:t> </a:t>
            </a:r>
            <a:r>
              <a:rPr lang="en-AU" dirty="0" smtClean="0">
                <a:solidFill>
                  <a:schemeClr val="tx1"/>
                </a:solidFill>
              </a:rPr>
              <a:t>  </a:t>
            </a:r>
            <a:r>
              <a:rPr lang="en-AU" dirty="0" smtClean="0">
                <a:solidFill>
                  <a:schemeClr val="tx1"/>
                </a:solidFill>
              </a:rPr>
              <a:t>meant </a:t>
            </a:r>
            <a:r>
              <a:rPr lang="en-AU" dirty="0" smtClean="0">
                <a:solidFill>
                  <a:schemeClr val="tx1"/>
                </a:solidFill>
              </a:rPr>
              <a:t>that a leader </a:t>
            </a:r>
            <a:r>
              <a:rPr lang="en-AU" dirty="0" smtClean="0">
                <a:solidFill>
                  <a:schemeClr val="tx1"/>
                </a:solidFill>
              </a:rPr>
              <a:t>should</a:t>
            </a:r>
          </a:p>
          <a:p>
            <a:pPr marL="68580" indent="0">
              <a:buNone/>
            </a:pPr>
            <a:r>
              <a:rPr lang="en-AU" dirty="0">
                <a:solidFill>
                  <a:schemeClr val="tx1"/>
                </a:solidFill>
              </a:rPr>
              <a:t> </a:t>
            </a:r>
            <a:r>
              <a:rPr lang="en-AU" dirty="0" smtClean="0">
                <a:solidFill>
                  <a:schemeClr val="tx1"/>
                </a:solidFill>
              </a:rPr>
              <a:t>  </a:t>
            </a:r>
            <a:r>
              <a:rPr lang="en-AU" dirty="0" smtClean="0">
                <a:solidFill>
                  <a:schemeClr val="tx1"/>
                </a:solidFill>
              </a:rPr>
              <a:t>govern </a:t>
            </a:r>
            <a:r>
              <a:rPr lang="en-AU" dirty="0" smtClean="0">
                <a:solidFill>
                  <a:schemeClr val="tx1"/>
                </a:solidFill>
              </a:rPr>
              <a:t>with as little </a:t>
            </a:r>
            <a:r>
              <a:rPr lang="en-AU" dirty="0" smtClean="0">
                <a:solidFill>
                  <a:schemeClr val="tx1"/>
                </a:solidFill>
              </a:rPr>
              <a:t>interference</a:t>
            </a:r>
          </a:p>
          <a:p>
            <a:pPr marL="68580" indent="0">
              <a:buNone/>
            </a:pPr>
            <a:r>
              <a:rPr lang="en-AU" dirty="0">
                <a:solidFill>
                  <a:schemeClr val="tx1"/>
                </a:solidFill>
              </a:rPr>
              <a:t> </a:t>
            </a:r>
            <a:r>
              <a:rPr lang="en-AU" dirty="0" smtClean="0">
                <a:solidFill>
                  <a:schemeClr val="tx1"/>
                </a:solidFill>
              </a:rPr>
              <a:t>  </a:t>
            </a:r>
            <a:r>
              <a:rPr lang="en-AU" dirty="0" smtClean="0">
                <a:solidFill>
                  <a:schemeClr val="tx1"/>
                </a:solidFill>
              </a:rPr>
              <a:t> </a:t>
            </a:r>
            <a:r>
              <a:rPr lang="en-AU" dirty="0" smtClean="0">
                <a:solidFill>
                  <a:schemeClr val="tx1"/>
                </a:solidFill>
              </a:rPr>
              <a:t>in day to day life as possible</a:t>
            </a:r>
            <a:r>
              <a:rPr lang="en-AU" dirty="0" smtClean="0">
                <a:solidFill>
                  <a:schemeClr val="tx1"/>
                </a:solidFill>
              </a:rPr>
              <a:t>.</a:t>
            </a:r>
            <a:endParaRPr lang="en-AU" dirty="0" smtClean="0">
              <a:solidFill>
                <a:schemeClr val="tx1"/>
              </a:solidFill>
            </a:endParaRPr>
          </a:p>
          <a:p>
            <a:endParaRPr lang="en-AU" dirty="0">
              <a:solidFill>
                <a:schemeClr val="tx1"/>
              </a:solidFill>
            </a:endParaRPr>
          </a:p>
        </p:txBody>
      </p:sp>
      <p:pic>
        <p:nvPicPr>
          <p:cNvPr id="1026" name="Picture 2" descr="E:\SHI0002\Documents\My Pictures\New folder\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4345902"/>
            <a:ext cx="2220838" cy="2072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1489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Daoism continued…</a:t>
            </a:r>
            <a:endParaRPr lang="en-AU" dirty="0"/>
          </a:p>
        </p:txBody>
      </p:sp>
      <p:sp>
        <p:nvSpPr>
          <p:cNvPr id="3" name="Content Placeholder 2"/>
          <p:cNvSpPr>
            <a:spLocks noGrp="1"/>
          </p:cNvSpPr>
          <p:nvPr>
            <p:ph idx="1"/>
          </p:nvPr>
        </p:nvSpPr>
        <p:spPr/>
        <p:txBody>
          <a:bodyPr/>
          <a:lstStyle/>
          <a:p>
            <a:r>
              <a:rPr lang="en-AU" dirty="0" smtClean="0">
                <a:solidFill>
                  <a:schemeClr val="tx1"/>
                </a:solidFill>
              </a:rPr>
              <a:t>Daoism further strengthened the existence of the social hierarchy that existed in China. </a:t>
            </a:r>
          </a:p>
          <a:p>
            <a:r>
              <a:rPr lang="en-AU" dirty="0" smtClean="0">
                <a:solidFill>
                  <a:schemeClr val="tx1"/>
                </a:solidFill>
              </a:rPr>
              <a:t>While Daoism appeared to contradict the values of Confucianism, the people of China took wisdom from both philosophies. </a:t>
            </a:r>
          </a:p>
        </p:txBody>
      </p:sp>
    </p:spTree>
    <p:extLst>
      <p:ext uri="{BB962C8B-B14F-4D97-AF65-F5344CB8AC3E}">
        <p14:creationId xmlns:p14="http://schemas.microsoft.com/office/powerpoint/2010/main" val="3774145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Buddhism </a:t>
            </a:r>
            <a:endParaRPr lang="en-AU" dirty="0"/>
          </a:p>
        </p:txBody>
      </p:sp>
      <p:sp>
        <p:nvSpPr>
          <p:cNvPr id="3" name="Content Placeholder 2"/>
          <p:cNvSpPr>
            <a:spLocks noGrp="1"/>
          </p:cNvSpPr>
          <p:nvPr>
            <p:ph idx="1"/>
          </p:nvPr>
        </p:nvSpPr>
        <p:spPr>
          <a:xfrm>
            <a:off x="755576" y="2132856"/>
            <a:ext cx="7416824" cy="4248472"/>
          </a:xfrm>
        </p:spPr>
        <p:txBody>
          <a:bodyPr>
            <a:normAutofit/>
          </a:bodyPr>
          <a:lstStyle/>
          <a:p>
            <a:r>
              <a:rPr lang="en-AU" dirty="0" smtClean="0">
                <a:solidFill>
                  <a:schemeClr val="tx1"/>
                </a:solidFill>
              </a:rPr>
              <a:t>People were drawn to Buddhism because of the rewards that were offered for redemption and the emphasis that was placed on charity, kindness and preservation of life. </a:t>
            </a:r>
          </a:p>
          <a:p>
            <a:r>
              <a:rPr lang="en-AU" dirty="0" smtClean="0">
                <a:solidFill>
                  <a:schemeClr val="tx1"/>
                </a:solidFill>
              </a:rPr>
              <a:t>Buddhism came to China towards the end of the Han Dynasty which was </a:t>
            </a:r>
          </a:p>
          <a:p>
            <a:pPr marL="68580" indent="0">
              <a:buNone/>
            </a:pPr>
            <a:r>
              <a:rPr lang="en-AU" dirty="0">
                <a:solidFill>
                  <a:schemeClr val="tx1"/>
                </a:solidFill>
              </a:rPr>
              <a:t> </a:t>
            </a:r>
            <a:r>
              <a:rPr lang="en-AU" dirty="0" smtClean="0">
                <a:solidFill>
                  <a:schemeClr val="tx1"/>
                </a:solidFill>
              </a:rPr>
              <a:t>   causing social upheaval. </a:t>
            </a:r>
          </a:p>
          <a:p>
            <a:r>
              <a:rPr lang="en-AU" dirty="0" smtClean="0">
                <a:solidFill>
                  <a:schemeClr val="tx1"/>
                </a:solidFill>
              </a:rPr>
              <a:t>During this time of instability, the</a:t>
            </a:r>
          </a:p>
          <a:p>
            <a:pPr marL="68580" indent="0">
              <a:buNone/>
            </a:pPr>
            <a:r>
              <a:rPr lang="en-AU" dirty="0">
                <a:solidFill>
                  <a:schemeClr val="tx1"/>
                </a:solidFill>
              </a:rPr>
              <a:t> </a:t>
            </a:r>
            <a:r>
              <a:rPr lang="en-AU" dirty="0" smtClean="0">
                <a:solidFill>
                  <a:schemeClr val="tx1"/>
                </a:solidFill>
              </a:rPr>
              <a:t>  people of China turned to ‘The </a:t>
            </a:r>
          </a:p>
          <a:p>
            <a:pPr marL="68580" indent="0">
              <a:buNone/>
            </a:pPr>
            <a:r>
              <a:rPr lang="en-AU" dirty="0">
                <a:solidFill>
                  <a:schemeClr val="tx1"/>
                </a:solidFill>
              </a:rPr>
              <a:t> </a:t>
            </a:r>
            <a:r>
              <a:rPr lang="en-AU" dirty="0" smtClean="0">
                <a:solidFill>
                  <a:schemeClr val="tx1"/>
                </a:solidFill>
              </a:rPr>
              <a:t>   four noble truths’</a:t>
            </a:r>
          </a:p>
          <a:p>
            <a:pPr marL="525780" indent="-457200">
              <a:buAutoNum type="arabicPeriod"/>
            </a:pPr>
            <a:endParaRPr lang="en-AU" dirty="0" smtClean="0"/>
          </a:p>
          <a:p>
            <a:pPr marL="525780" indent="-457200">
              <a:buAutoNum type="arabicPeriod"/>
            </a:pPr>
            <a:endParaRPr lang="en-AU" dirty="0" smtClean="0"/>
          </a:p>
        </p:txBody>
      </p:sp>
      <p:pic>
        <p:nvPicPr>
          <p:cNvPr id="3074" name="Picture 2" descr="E:\SHI0002\Documents\My Pictures\New folder\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4077072"/>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34541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Buddhism continued…</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solidFill>
                  <a:schemeClr val="tx1"/>
                </a:solidFill>
              </a:rPr>
              <a:t>The four noble truths were as follows:</a:t>
            </a:r>
          </a:p>
          <a:p>
            <a:pPr marL="525780" indent="-457200">
              <a:buAutoNum type="arabicPeriod"/>
            </a:pPr>
            <a:r>
              <a:rPr lang="en-AU" dirty="0" smtClean="0">
                <a:solidFill>
                  <a:schemeClr val="tx1"/>
                </a:solidFill>
              </a:rPr>
              <a:t>Life </a:t>
            </a:r>
            <a:r>
              <a:rPr lang="en-AU" dirty="0">
                <a:solidFill>
                  <a:schemeClr val="tx1"/>
                </a:solidFill>
              </a:rPr>
              <a:t>entails suffering</a:t>
            </a:r>
          </a:p>
          <a:p>
            <a:pPr marL="525780" indent="-457200">
              <a:buAutoNum type="arabicPeriod"/>
            </a:pPr>
            <a:r>
              <a:rPr lang="en-AU" dirty="0">
                <a:solidFill>
                  <a:schemeClr val="tx1"/>
                </a:solidFill>
              </a:rPr>
              <a:t>Suffering is due to attachment, which causes anxiety and disappointment</a:t>
            </a:r>
          </a:p>
          <a:p>
            <a:pPr marL="525780" indent="-457200">
              <a:buAutoNum type="arabicPeriod"/>
            </a:pPr>
            <a:r>
              <a:rPr lang="en-AU" dirty="0">
                <a:solidFill>
                  <a:schemeClr val="tx1"/>
                </a:solidFill>
              </a:rPr>
              <a:t>Suffering can be overcome if attachment is given up</a:t>
            </a:r>
          </a:p>
          <a:p>
            <a:pPr marL="525780" indent="-457200">
              <a:buAutoNum type="arabicPeriod"/>
            </a:pPr>
            <a:r>
              <a:rPr lang="en-AU" dirty="0">
                <a:solidFill>
                  <a:schemeClr val="tx1"/>
                </a:solidFill>
              </a:rPr>
              <a:t>Leading a virtuous, disciplined life and practicing mediation can conquer attachment. Insight will overcome ignorance, thereby revealing the path to </a:t>
            </a:r>
            <a:r>
              <a:rPr lang="en-AU" dirty="0" smtClean="0">
                <a:solidFill>
                  <a:schemeClr val="tx1"/>
                </a:solidFill>
              </a:rPr>
              <a:t>enlightenment. </a:t>
            </a:r>
            <a:endParaRPr lang="en-AU" dirty="0">
              <a:solidFill>
                <a:schemeClr val="tx1"/>
              </a:solidFill>
            </a:endParaRPr>
          </a:p>
          <a:p>
            <a:endParaRPr lang="en-AU" dirty="0"/>
          </a:p>
        </p:txBody>
      </p:sp>
    </p:spTree>
    <p:extLst>
      <p:ext uri="{BB962C8B-B14F-4D97-AF65-F5344CB8AC3E}">
        <p14:creationId xmlns:p14="http://schemas.microsoft.com/office/powerpoint/2010/main" val="98778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628800"/>
            <a:ext cx="6637468" cy="1362075"/>
          </a:xfrm>
        </p:spPr>
        <p:txBody>
          <a:bodyPr/>
          <a:lstStyle/>
          <a:p>
            <a:r>
              <a:rPr lang="en-AU" dirty="0" smtClean="0"/>
              <a:t>Government  </a:t>
            </a:r>
            <a:endParaRPr lang="en-AU" dirty="0"/>
          </a:p>
        </p:txBody>
      </p:sp>
      <p:sp>
        <p:nvSpPr>
          <p:cNvPr id="3" name="Text Placeholder 2"/>
          <p:cNvSpPr>
            <a:spLocks noGrp="1"/>
          </p:cNvSpPr>
          <p:nvPr>
            <p:ph type="body" idx="1"/>
          </p:nvPr>
        </p:nvSpPr>
        <p:spPr/>
        <p:txBody>
          <a:bodyPr/>
          <a:lstStyle/>
          <a:p>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7307" y="2778359"/>
            <a:ext cx="2758306" cy="306910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79912" y="3933056"/>
            <a:ext cx="2381250" cy="2381250"/>
          </a:xfrm>
          <a:prstGeom prst="rect">
            <a:avLst/>
          </a:prstGeom>
        </p:spPr>
      </p:pic>
    </p:spTree>
    <p:extLst>
      <p:ext uri="{BB962C8B-B14F-4D97-AF65-F5344CB8AC3E}">
        <p14:creationId xmlns:p14="http://schemas.microsoft.com/office/powerpoint/2010/main" val="166716556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C_POLLINGMASTER" val="Polling Slide Design"/>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ustom 1">
      <a:dk1>
        <a:sysClr val="windowText" lastClr="000000"/>
      </a:dk1>
      <a:lt1>
        <a:sysClr val="window" lastClr="FFFFFF"/>
      </a:lt1>
      <a:dk2>
        <a:srgbClr val="71685A"/>
      </a:dk2>
      <a:lt2>
        <a:srgbClr val="A21C06"/>
      </a:lt2>
      <a:accent1>
        <a:srgbClr val="C31103"/>
      </a:accent1>
      <a:accent2>
        <a:srgbClr val="FF0000"/>
      </a:accent2>
      <a:accent3>
        <a:srgbClr val="990000"/>
      </a:accent3>
      <a:accent4>
        <a:srgbClr val="800000"/>
      </a:accent4>
      <a:accent5>
        <a:srgbClr val="800000"/>
      </a:accent5>
      <a:accent6>
        <a:srgbClr val="800000"/>
      </a:accent6>
      <a:hlink>
        <a:srgbClr val="800000"/>
      </a:hlink>
      <a:folHlink>
        <a:srgbClr val="80000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Polling Slide Design">
  <a:themeElements>
    <a:clrScheme name="Custom 1">
      <a:dk1>
        <a:sysClr val="windowText" lastClr="000000"/>
      </a:dk1>
      <a:lt1>
        <a:sysClr val="window" lastClr="FFFFFF"/>
      </a:lt1>
      <a:dk2>
        <a:srgbClr val="71685A"/>
      </a:dk2>
      <a:lt2>
        <a:srgbClr val="A21C06"/>
      </a:lt2>
      <a:accent1>
        <a:srgbClr val="C31103"/>
      </a:accent1>
      <a:accent2>
        <a:srgbClr val="FF0000"/>
      </a:accent2>
      <a:accent3>
        <a:srgbClr val="990000"/>
      </a:accent3>
      <a:accent4>
        <a:srgbClr val="800000"/>
      </a:accent4>
      <a:accent5>
        <a:srgbClr val="800000"/>
      </a:accent5>
      <a:accent6>
        <a:srgbClr val="800000"/>
      </a:accent6>
      <a:hlink>
        <a:srgbClr val="800000"/>
      </a:hlink>
      <a:folHlink>
        <a:srgbClr val="80000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8456</TotalTime>
  <Words>1061</Words>
  <Application>Microsoft Office PowerPoint</Application>
  <PresentationFormat>On-screen Show (4:3)</PresentationFormat>
  <Paragraphs>105</Paragraphs>
  <Slides>22</Slides>
  <Notes>0</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Austin</vt:lpstr>
      <vt:lpstr>Polling Slide Design</vt:lpstr>
      <vt:lpstr>Religion, society and Government</vt:lpstr>
      <vt:lpstr>Religion </vt:lpstr>
      <vt:lpstr> Confucianism </vt:lpstr>
      <vt:lpstr>Confucianism continued…</vt:lpstr>
      <vt:lpstr>Daoism </vt:lpstr>
      <vt:lpstr>Daoism continued…</vt:lpstr>
      <vt:lpstr>Buddhism </vt:lpstr>
      <vt:lpstr>Buddhism continued…</vt:lpstr>
      <vt:lpstr>Government  </vt:lpstr>
      <vt:lpstr>Government </vt:lpstr>
      <vt:lpstr>Government continued…</vt:lpstr>
      <vt:lpstr>Government continued…</vt:lpstr>
      <vt:lpstr>Government continued…</vt:lpstr>
      <vt:lpstr>Society </vt:lpstr>
      <vt:lpstr>Social Hierarchy </vt:lpstr>
      <vt:lpstr>Social Hierarchy continued…</vt:lpstr>
      <vt:lpstr>Foot binding practices </vt:lpstr>
      <vt:lpstr>Foot binding continued…</vt:lpstr>
      <vt:lpstr>Role of religion</vt:lpstr>
      <vt:lpstr>Role of religion continued…</vt:lpstr>
      <vt:lpstr>The role of Manchu traditions</vt:lpstr>
      <vt:lpstr>Role of Manchu traditions continued… </vt:lpstr>
    </vt:vector>
  </TitlesOfParts>
  <Company>DEECD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Religion, society and Government</dc:title>
  <dc:creator>Alexandra SHIPTON</dc:creator>
  <cp:lastModifiedBy>Alexandra SHIPTON</cp:lastModifiedBy>
  <cp:revision>135</cp:revision>
  <dcterms:created xsi:type="dcterms:W3CDTF">2012-05-30T05:27:55Z</dcterms:created>
  <dcterms:modified xsi:type="dcterms:W3CDTF">2012-06-05T02:27:51Z</dcterms:modified>
</cp:coreProperties>
</file>