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919" r:id="rId1"/>
  </p:sldMasterIdLst>
  <p:notesMasterIdLst>
    <p:notesMasterId r:id="rId24"/>
  </p:notesMasterIdLst>
  <p:sldIdLst>
    <p:sldId id="257" r:id="rId2"/>
    <p:sldId id="265" r:id="rId3"/>
    <p:sldId id="264" r:id="rId4"/>
    <p:sldId id="266" r:id="rId5"/>
    <p:sldId id="267" r:id="rId6"/>
    <p:sldId id="268" r:id="rId7"/>
    <p:sldId id="256" r:id="rId8"/>
    <p:sldId id="258" r:id="rId9"/>
    <p:sldId id="259" r:id="rId10"/>
    <p:sldId id="260" r:id="rId11"/>
    <p:sldId id="261" r:id="rId12"/>
    <p:sldId id="262" r:id="rId13"/>
    <p:sldId id="263" r:id="rId14"/>
    <p:sldId id="270" r:id="rId15"/>
    <p:sldId id="269" r:id="rId16"/>
    <p:sldId id="271" r:id="rId17"/>
    <p:sldId id="272" r:id="rId18"/>
    <p:sldId id="274" r:id="rId19"/>
    <p:sldId id="273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215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1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FE532-7796-7148-B1BE-1D47798D295C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87BE8-9881-6748-A0B8-C636D1F5F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87BE8-9881-6748-A0B8-C636D1F5F9E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AU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C8E1-6059-564D-9053-56DD3B6E2F98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859-C1E6-1E4B-8E89-6A4FDBFDC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C8E1-6059-564D-9053-56DD3B6E2F98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859-C1E6-1E4B-8E89-6A4FDBFDC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C8E1-6059-564D-9053-56DD3B6E2F98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662859-C1E6-1E4B-8E89-6A4FDBFDC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C8E1-6059-564D-9053-56DD3B6E2F98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859-C1E6-1E4B-8E89-6A4FDBFDC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C8E1-6059-564D-9053-56DD3B6E2F98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6662859-C1E6-1E4B-8E89-6A4FDBFDC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C8E1-6059-564D-9053-56DD3B6E2F98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859-C1E6-1E4B-8E89-6A4FDBFDC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C8E1-6059-564D-9053-56DD3B6E2F98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859-C1E6-1E4B-8E89-6A4FDBFDC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C8E1-6059-564D-9053-56DD3B6E2F98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93A9-DE17-42E8-A366-46C30944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AU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C8E1-6059-564D-9053-56DD3B6E2F98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859-C1E6-1E4B-8E89-6A4FDBFDC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AU" smtClean="0"/>
              <a:t>Click to edit Master text styles</a:t>
            </a:r>
          </a:p>
          <a:p>
            <a:pPr lvl="1" eaLnBrk="1" latinLnBrk="0" hangingPunct="1"/>
            <a:r>
              <a:rPr kumimoji="0" lang="en-AU" smtClean="0"/>
              <a:t>Second level</a:t>
            </a:r>
          </a:p>
          <a:p>
            <a:pPr lvl="2" eaLnBrk="1" latinLnBrk="0" hangingPunct="1"/>
            <a:r>
              <a:rPr kumimoji="0" lang="en-AU" smtClean="0"/>
              <a:t>Third level</a:t>
            </a:r>
          </a:p>
          <a:p>
            <a:pPr lvl="3" eaLnBrk="1" latinLnBrk="0" hangingPunct="1"/>
            <a:r>
              <a:rPr kumimoji="0" lang="en-AU" smtClean="0"/>
              <a:t>Fourth level</a:t>
            </a:r>
          </a:p>
          <a:p>
            <a:pPr lvl="4" eaLnBrk="1" latinLnBrk="0" hangingPunct="1"/>
            <a:r>
              <a:rPr kumimoji="0" lang="en-AU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F6C8E1-6059-564D-9053-56DD3B6E2F98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6662859-C1E6-1E4B-8E89-6A4FDBFDC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7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7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7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7.xml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slide" Target="slide3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slide" Target="slide3.xml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4" Type="http://schemas.openxmlformats.org/officeDocument/2006/relationships/slide" Target="slide6.xml"/><Relationship Id="rId5" Type="http://schemas.openxmlformats.org/officeDocument/2006/relationships/slide" Target="slide14.xml"/><Relationship Id="rId6" Type="http://schemas.openxmlformats.org/officeDocument/2006/relationships/slide" Target="slide16.xml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slide" Target="slide3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4" Type="http://schemas.openxmlformats.org/officeDocument/2006/relationships/slide" Target="slide9.xml"/><Relationship Id="rId5" Type="http://schemas.openxmlformats.org/officeDocument/2006/relationships/slide" Target="slide10.xml"/><Relationship Id="rId6" Type="http://schemas.openxmlformats.org/officeDocument/2006/relationships/slide" Target="slide11.xml"/><Relationship Id="rId7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7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Class Notes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revolution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Peasants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1770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Vital role in the economy</a:t>
            </a:r>
          </a:p>
          <a:p>
            <a:r>
              <a:rPr lang="en-US" dirty="0" smtClean="0"/>
              <a:t>Producers of food – without food nobody could live</a:t>
            </a:r>
          </a:p>
          <a:p>
            <a:r>
              <a:rPr lang="en-US" dirty="0" smtClean="0"/>
              <a:t>80% of the population were peasants</a:t>
            </a:r>
          </a:p>
          <a:p>
            <a:r>
              <a:rPr lang="en-US" dirty="0" smtClean="0"/>
              <a:t>15% of the land was consistently useful</a:t>
            </a:r>
          </a:p>
          <a:p>
            <a:pPr lvl="1"/>
            <a:r>
              <a:rPr lang="en-US" dirty="0" smtClean="0"/>
              <a:t>Very careful of their practices (gardeners)</a:t>
            </a:r>
          </a:p>
          <a:p>
            <a:r>
              <a:rPr lang="en-US" dirty="0" smtClean="0"/>
              <a:t>Population boom: 200 mil (1700s) to 480 mil (1850s)</a:t>
            </a:r>
          </a:p>
          <a:p>
            <a:pPr lvl="1"/>
            <a:r>
              <a:rPr lang="en-US" dirty="0" smtClean="0"/>
              <a:t>Scarcity of land (less land available for more people)</a:t>
            </a:r>
          </a:p>
          <a:p>
            <a:pPr lvl="1"/>
            <a:r>
              <a:rPr lang="en-US" dirty="0" smtClean="0"/>
              <a:t>Led to increase of prices</a:t>
            </a:r>
          </a:p>
          <a:p>
            <a:pPr lvl="1"/>
            <a:r>
              <a:rPr lang="en-US" dirty="0" smtClean="0"/>
              <a:t>Reliance on land-lords who purchased land and then leased it to peasants. </a:t>
            </a:r>
          </a:p>
          <a:p>
            <a:r>
              <a:rPr lang="en-US" dirty="0" smtClean="0"/>
              <a:t>Average life expectancy: 25 years old</a:t>
            </a:r>
          </a:p>
          <a:p>
            <a:endParaRPr lang="en-US" dirty="0"/>
          </a:p>
        </p:txBody>
      </p:sp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42492" y="0"/>
            <a:ext cx="973353" cy="1184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Coolies (</a:t>
            </a:r>
            <a:r>
              <a:rPr lang="en-US" sz="2600" dirty="0" err="1" smtClean="0"/>
              <a:t>labourers</a:t>
            </a:r>
            <a:r>
              <a:rPr lang="en-US" sz="2600" dirty="0" smtClean="0"/>
              <a:t>) &amp; Artisans (craftsmen)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 most were poor, they were valued in society: made a contribution (services to society)</a:t>
            </a:r>
          </a:p>
          <a:p>
            <a:pPr lvl="1"/>
            <a:r>
              <a:rPr lang="en-US" dirty="0" smtClean="0"/>
              <a:t>Producers of useful goods and services</a:t>
            </a:r>
          </a:p>
          <a:p>
            <a:pPr lvl="1"/>
            <a:r>
              <a:rPr lang="en-US" dirty="0" smtClean="0"/>
              <a:t>Builders etc…</a:t>
            </a:r>
          </a:p>
          <a:p>
            <a:r>
              <a:rPr lang="en-US" dirty="0" smtClean="0"/>
              <a:t>The artisans were successful if they managed a business well. </a:t>
            </a:r>
          </a:p>
          <a:p>
            <a:r>
              <a:rPr lang="en-US" dirty="0" smtClean="0"/>
              <a:t>Most lived and worked in towns/cities</a:t>
            </a:r>
          </a:p>
          <a:p>
            <a:endParaRPr lang="en-US" dirty="0"/>
          </a:p>
        </p:txBody>
      </p:sp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42492" y="0"/>
            <a:ext cx="973353" cy="1184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Merchants &amp; Soldiers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Soldiers earned their living by killing and so therefore not liked</a:t>
            </a:r>
          </a:p>
          <a:p>
            <a:pPr lvl="1"/>
            <a:r>
              <a:rPr lang="en-US" dirty="0" smtClean="0"/>
              <a:t>Good iron is not made into nails, good men do not become soldiers.</a:t>
            </a:r>
          </a:p>
          <a:p>
            <a:pPr lvl="1"/>
            <a:r>
              <a:rPr lang="en-US" dirty="0" smtClean="0"/>
              <a:t>A lot of men were conscripted (no choice) </a:t>
            </a:r>
          </a:p>
          <a:p>
            <a:r>
              <a:rPr lang="en-US" dirty="0" smtClean="0"/>
              <a:t>Merchants made living ($$) by selling the products of other people’s work</a:t>
            </a:r>
          </a:p>
          <a:p>
            <a:pPr lvl="1"/>
            <a:endParaRPr lang="en-US" i="1" dirty="0"/>
          </a:p>
        </p:txBody>
      </p:sp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42492" y="0"/>
            <a:ext cx="973353" cy="1184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Actors, Prostitutes &amp; Gravediggers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Socially outcast</a:t>
            </a:r>
          </a:p>
          <a:p>
            <a:r>
              <a:rPr lang="en-US" dirty="0" smtClean="0"/>
              <a:t>Not socially acceptable practices – no contribution to society</a:t>
            </a:r>
            <a:endParaRPr lang="en-US" dirty="0"/>
          </a:p>
        </p:txBody>
      </p:sp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42492" y="0"/>
            <a:ext cx="973353" cy="1184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threats (revision)</a:t>
            </a:r>
            <a:endParaRPr lang="en-US" dirty="0"/>
          </a:p>
        </p:txBody>
      </p:sp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48503"/>
            <a:ext cx="784430" cy="784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What were the internal threats in China?</a:t>
            </a:r>
          </a:p>
          <a:p>
            <a:pPr lvl="1"/>
            <a:r>
              <a:rPr lang="en-US" dirty="0" smtClean="0"/>
              <a:t>Repeated famine &amp; poverty</a:t>
            </a:r>
          </a:p>
          <a:p>
            <a:pPr lvl="2"/>
            <a:r>
              <a:rPr lang="en-US" dirty="0" smtClean="0"/>
              <a:t>Population increases</a:t>
            </a:r>
          </a:p>
          <a:p>
            <a:pPr lvl="1"/>
            <a:r>
              <a:rPr lang="en-US" u="sng" dirty="0" smtClean="0"/>
              <a:t>Opium</a:t>
            </a:r>
          </a:p>
          <a:p>
            <a:pPr lvl="2"/>
            <a:r>
              <a:rPr lang="en-US" dirty="0" smtClean="0"/>
              <a:t>So many people addicted</a:t>
            </a:r>
          </a:p>
          <a:p>
            <a:pPr lvl="3"/>
            <a:r>
              <a:rPr lang="en-US" dirty="0" smtClean="0"/>
              <a:t>Agricultural output declined</a:t>
            </a:r>
          </a:p>
          <a:p>
            <a:pPr lvl="3"/>
            <a:r>
              <a:rPr lang="en-US" dirty="0" smtClean="0"/>
              <a:t>Peasants spending at least 50% of their income on Opium</a:t>
            </a:r>
          </a:p>
          <a:p>
            <a:pPr lvl="1"/>
            <a:r>
              <a:rPr lang="en-US" dirty="0" smtClean="0"/>
              <a:t>Rigid social structure</a:t>
            </a:r>
          </a:p>
          <a:p>
            <a:pPr lvl="1"/>
            <a:r>
              <a:rPr lang="en-US" dirty="0" smtClean="0"/>
              <a:t>Emperor</a:t>
            </a:r>
          </a:p>
          <a:p>
            <a:pPr lvl="2"/>
            <a:r>
              <a:rPr lang="en-US" u="sng" dirty="0" smtClean="0"/>
              <a:t>Lack of change from the forbidden city</a:t>
            </a:r>
          </a:p>
          <a:p>
            <a:pPr lvl="3"/>
            <a:r>
              <a:rPr lang="en-US" u="sng" dirty="0" smtClean="0"/>
              <a:t>Economic problems</a:t>
            </a:r>
          </a:p>
          <a:p>
            <a:pPr lvl="2"/>
            <a:r>
              <a:rPr lang="en-US" u="sng" dirty="0" smtClean="0"/>
              <a:t>Minorities ruling over China</a:t>
            </a:r>
          </a:p>
          <a:p>
            <a:pPr lvl="3"/>
            <a:r>
              <a:rPr lang="en-US" dirty="0" smtClean="0"/>
              <a:t>Outdates social practices that were enforced:</a:t>
            </a:r>
          </a:p>
          <a:p>
            <a:pPr lvl="3"/>
            <a:r>
              <a:rPr lang="en-US" dirty="0" smtClean="0"/>
              <a:t>Women had to bind their feet – socially outcast</a:t>
            </a:r>
          </a:p>
          <a:p>
            <a:pPr lvl="3"/>
            <a:r>
              <a:rPr lang="en-US" dirty="0" smtClean="0"/>
              <a:t>Queue hair cut (shaved forehead with long tail) – symbol of subservience.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threats</a:t>
            </a:r>
            <a:endParaRPr lang="en-US" dirty="0"/>
          </a:p>
        </p:txBody>
      </p:sp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48503"/>
            <a:ext cx="784430" cy="784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threats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TRIBUTE SYSTEM &amp; GUANGZHOU (CANTON)</a:t>
            </a:r>
          </a:p>
          <a:p>
            <a:pPr lvl="1"/>
            <a:r>
              <a:rPr lang="en-US" dirty="0" smtClean="0"/>
              <a:t>China = isolationist</a:t>
            </a:r>
          </a:p>
          <a:p>
            <a:pPr lvl="1"/>
            <a:r>
              <a:rPr lang="en-US" dirty="0" smtClean="0"/>
              <a:t>China is self sufficient. </a:t>
            </a:r>
          </a:p>
          <a:p>
            <a:pPr lvl="1"/>
            <a:r>
              <a:rPr lang="en-US" dirty="0" smtClean="0"/>
              <a:t>Series of gifts given to Celestial Kingdom and the emperor as symbol of being inferior to China. </a:t>
            </a:r>
          </a:p>
          <a:p>
            <a:pPr lvl="1"/>
            <a:r>
              <a:rPr lang="en-US" dirty="0" smtClean="0"/>
              <a:t>1793 = Lord </a:t>
            </a:r>
            <a:r>
              <a:rPr lang="en-US" dirty="0" err="1" smtClean="0"/>
              <a:t>Macartney</a:t>
            </a:r>
            <a:endParaRPr lang="en-US" dirty="0" smtClean="0"/>
          </a:p>
          <a:p>
            <a:pPr lvl="1"/>
            <a:r>
              <a:rPr lang="en-US" dirty="0" smtClean="0"/>
              <a:t>Anti ‘foreigners’</a:t>
            </a:r>
          </a:p>
          <a:p>
            <a:pPr lvl="1"/>
            <a:r>
              <a:rPr lang="en-US" dirty="0" smtClean="0"/>
              <a:t>China’s neighbors are inferior – led Chinese to be arrogant in some aspects</a:t>
            </a:r>
          </a:p>
          <a:p>
            <a:pPr lvl="1"/>
            <a:r>
              <a:rPr lang="en-US" dirty="0" smtClean="0"/>
              <a:t>Foreigners were forbidden to learn Chinese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threats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TRIBUTE SYSTEM &amp; GUANGZHOU (CANTON)</a:t>
            </a:r>
          </a:p>
          <a:p>
            <a:pPr lvl="1"/>
            <a:r>
              <a:rPr lang="en-US" dirty="0" smtClean="0"/>
              <a:t>China = isolationist</a:t>
            </a:r>
          </a:p>
          <a:p>
            <a:pPr lvl="1"/>
            <a:r>
              <a:rPr lang="en-US" dirty="0" smtClean="0"/>
              <a:t>China is self sufficient. </a:t>
            </a:r>
          </a:p>
          <a:p>
            <a:pPr lvl="1"/>
            <a:r>
              <a:rPr lang="en-US" dirty="0" smtClean="0"/>
              <a:t>Series of gifts given to Celestial Kingdom and the emperor as symbol of being inferior to China. </a:t>
            </a:r>
          </a:p>
          <a:p>
            <a:pPr lvl="1"/>
            <a:r>
              <a:rPr lang="en-US" dirty="0" smtClean="0"/>
              <a:t>1793 = Lord </a:t>
            </a:r>
            <a:r>
              <a:rPr lang="en-US" dirty="0" err="1" smtClean="0"/>
              <a:t>Macartney</a:t>
            </a:r>
            <a:endParaRPr lang="en-US" dirty="0" smtClean="0"/>
          </a:p>
          <a:p>
            <a:pPr lvl="1"/>
            <a:r>
              <a:rPr lang="en-US" dirty="0" smtClean="0"/>
              <a:t>Anti ‘foreigners’</a:t>
            </a:r>
          </a:p>
          <a:p>
            <a:pPr lvl="1"/>
            <a:r>
              <a:rPr lang="en-US" dirty="0" smtClean="0"/>
              <a:t>China’s neighbors are inferior – led Chinese to be arrogant in some aspects</a:t>
            </a:r>
          </a:p>
          <a:p>
            <a:pPr lvl="1"/>
            <a:r>
              <a:rPr lang="en-US" dirty="0" smtClean="0"/>
              <a:t>Foreigners were forbidden to learn Chinese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threats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56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OPIUM TRADE</a:t>
            </a:r>
          </a:p>
          <a:p>
            <a:pPr lvl="1"/>
            <a:r>
              <a:rPr lang="en-US" dirty="0" smtClean="0"/>
              <a:t>All trade under the ‘Canton System of Trade’</a:t>
            </a:r>
          </a:p>
          <a:p>
            <a:pPr lvl="2"/>
            <a:r>
              <a:rPr lang="en-US" dirty="0" smtClean="0"/>
              <a:t>Restricted, heavily weighted in China’s </a:t>
            </a:r>
            <a:r>
              <a:rPr lang="en-US" dirty="0" err="1" smtClean="0"/>
              <a:t>favour</a:t>
            </a:r>
            <a:endParaRPr lang="en-US" dirty="0" smtClean="0"/>
          </a:p>
          <a:p>
            <a:pPr lvl="2"/>
            <a:r>
              <a:rPr lang="en-US" dirty="0" smtClean="0"/>
              <a:t>Lopsided balance of trade: Chinese commodities out, British silver bullion in. </a:t>
            </a:r>
          </a:p>
          <a:p>
            <a:pPr lvl="2"/>
            <a:r>
              <a:rPr lang="en-US" dirty="0" smtClean="0"/>
              <a:t>British merchants could not trade 1-1, instead had to trader through a member of the </a:t>
            </a:r>
            <a:r>
              <a:rPr lang="en-US" dirty="0" err="1" smtClean="0"/>
              <a:t>Cohong</a:t>
            </a:r>
            <a:endParaRPr lang="en-US" dirty="0" smtClean="0"/>
          </a:p>
          <a:p>
            <a:pPr lvl="1"/>
            <a:r>
              <a:rPr lang="en-US" dirty="0" smtClean="0"/>
              <a:t>Britain losing money through the Guangzhou trading system. </a:t>
            </a:r>
          </a:p>
          <a:p>
            <a:pPr lvl="1"/>
            <a:r>
              <a:rPr lang="en-US" dirty="0" smtClean="0"/>
              <a:t>Only commodity which Britain imported into China that could be sold = Opium (illegally)</a:t>
            </a:r>
          </a:p>
          <a:p>
            <a:pPr lvl="1"/>
            <a:r>
              <a:rPr lang="en-US" dirty="0" smtClean="0"/>
              <a:t>1729 (200 chests); 1767 (1000); 1820 (4,500); </a:t>
            </a:r>
          </a:p>
          <a:p>
            <a:pPr lvl="1"/>
            <a:r>
              <a:rPr lang="en-US" dirty="0" smtClean="0"/>
              <a:t>1830 (10,000); 1839 (40,000) – imports are now supplying 2.1 million people</a:t>
            </a:r>
          </a:p>
          <a:p>
            <a:pPr lvl="1"/>
            <a:r>
              <a:rPr lang="en-US" dirty="0" smtClean="0"/>
              <a:t>By 1830s drug smuggling dominates all other commodities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-446081"/>
            <a:ext cx="8458200" cy="1219200"/>
          </a:xfrm>
        </p:spPr>
        <p:txBody>
          <a:bodyPr/>
          <a:lstStyle/>
          <a:p>
            <a:r>
              <a:rPr lang="en-US" dirty="0" smtClean="0"/>
              <a:t>A LOT TO DO IN THE NEXT 2 WEEKS?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23429"/>
            <a:ext cx="8686800" cy="1184825"/>
          </a:xfrm>
        </p:spPr>
        <p:txBody>
          <a:bodyPr/>
          <a:lstStyle/>
          <a:p>
            <a:r>
              <a:rPr lang="en-US" dirty="0" smtClean="0"/>
              <a:t> A LOOK AT THE UNIT OUTLINE…</a:t>
            </a:r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>
            <a:off x="5788147" y="1528958"/>
            <a:ext cx="3051051" cy="1418929"/>
          </a:xfrm>
          <a:prstGeom prst="leftArrow">
            <a:avLst/>
          </a:prstGeom>
          <a:gradFill flip="none" rotWithShape="1">
            <a:gsLst>
              <a:gs pos="0">
                <a:schemeClr val="accent1">
                  <a:tint val="75000"/>
                  <a:shade val="85000"/>
                  <a:satMod val="230000"/>
                </a:schemeClr>
              </a:gs>
              <a:gs pos="25000">
                <a:schemeClr val="accent1">
                  <a:tint val="90000"/>
                  <a:shade val="70000"/>
                  <a:satMod val="220000"/>
                </a:schemeClr>
              </a:gs>
              <a:gs pos="50000">
                <a:schemeClr val="accent1">
                  <a:tint val="90000"/>
                  <a:shade val="58000"/>
                  <a:satMod val="225000"/>
                </a:schemeClr>
              </a:gs>
              <a:gs pos="65000">
                <a:schemeClr val="accent1">
                  <a:tint val="90000"/>
                  <a:shade val="58000"/>
                  <a:satMod val="225000"/>
                </a:schemeClr>
              </a:gs>
              <a:gs pos="80000">
                <a:schemeClr val="accent1">
                  <a:tint val="90000"/>
                  <a:shade val="69000"/>
                  <a:satMod val="220000"/>
                </a:schemeClr>
              </a:gs>
              <a:gs pos="100000">
                <a:schemeClr val="accent1">
                  <a:tint val="77000"/>
                  <a:shade val="80000"/>
                  <a:satMod val="230000"/>
                </a:schemeClr>
              </a:gs>
            </a:gsLst>
            <a:lin ang="5400000" scaled="1"/>
            <a:tileRect/>
          </a:gradFill>
          <a:ln w="4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Pre-study design</a:t>
            </a:r>
            <a:endParaRPr lang="en-US" dirty="0"/>
          </a:p>
        </p:txBody>
      </p:sp>
      <p:sp>
        <p:nvSpPr>
          <p:cNvPr id="9" name="Left Arrow 8"/>
          <p:cNvSpPr/>
          <p:nvPr/>
        </p:nvSpPr>
        <p:spPr>
          <a:xfrm>
            <a:off x="5788146" y="3208423"/>
            <a:ext cx="3051052" cy="1418929"/>
          </a:xfrm>
          <a:prstGeom prst="leftArrow">
            <a:avLst/>
          </a:prstGeom>
          <a:gradFill flip="none" rotWithShape="1">
            <a:gsLst>
              <a:gs pos="0">
                <a:schemeClr val="accent1">
                  <a:tint val="75000"/>
                  <a:shade val="85000"/>
                  <a:satMod val="230000"/>
                </a:schemeClr>
              </a:gs>
              <a:gs pos="25000">
                <a:schemeClr val="accent1">
                  <a:tint val="90000"/>
                  <a:shade val="70000"/>
                  <a:satMod val="220000"/>
                </a:schemeClr>
              </a:gs>
              <a:gs pos="50000">
                <a:schemeClr val="accent1">
                  <a:tint val="90000"/>
                  <a:shade val="58000"/>
                  <a:satMod val="225000"/>
                </a:schemeClr>
              </a:gs>
              <a:gs pos="65000">
                <a:schemeClr val="accent1">
                  <a:tint val="90000"/>
                  <a:shade val="58000"/>
                  <a:satMod val="225000"/>
                </a:schemeClr>
              </a:gs>
              <a:gs pos="80000">
                <a:schemeClr val="accent1">
                  <a:tint val="90000"/>
                  <a:shade val="69000"/>
                  <a:satMod val="220000"/>
                </a:schemeClr>
              </a:gs>
              <a:gs pos="100000">
                <a:schemeClr val="accent1">
                  <a:tint val="77000"/>
                  <a:shade val="80000"/>
                  <a:satMod val="230000"/>
                </a:schemeClr>
              </a:gs>
            </a:gsLst>
            <a:lin ang="5400000" scaled="1"/>
            <a:tileRect/>
          </a:gradFill>
          <a:ln w="4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Chapters 1 &amp; 2</a:t>
            </a:r>
            <a:endParaRPr lang="en-US" dirty="0"/>
          </a:p>
        </p:txBody>
      </p:sp>
      <p:sp>
        <p:nvSpPr>
          <p:cNvPr id="10" name="Left Arrow 9"/>
          <p:cNvSpPr/>
          <p:nvPr/>
        </p:nvSpPr>
        <p:spPr>
          <a:xfrm>
            <a:off x="5788145" y="5080258"/>
            <a:ext cx="3051053" cy="1418929"/>
          </a:xfrm>
          <a:prstGeom prst="leftArrow">
            <a:avLst/>
          </a:prstGeom>
          <a:ln w="48133" cap="flat" cmpd="sng" algn="ctr">
            <a:solidFill>
              <a:srgbClr val="A5644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Outcome 1A. Holiday Class??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1528958"/>
            <a:ext cx="5276087" cy="51829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threats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OPIUM TRADE</a:t>
            </a:r>
          </a:p>
          <a:p>
            <a:pPr lvl="1"/>
            <a:r>
              <a:rPr lang="en-US" dirty="0" smtClean="0"/>
              <a:t>1834: British East India Company Dissolves – now minor shipping merchants can trade</a:t>
            </a:r>
          </a:p>
          <a:p>
            <a:pPr lvl="1"/>
            <a:r>
              <a:rPr lang="en-US" dirty="0" smtClean="0"/>
              <a:t>1838: Lin </a:t>
            </a:r>
            <a:r>
              <a:rPr lang="en-US" dirty="0" err="1" smtClean="0"/>
              <a:t>Zexu</a:t>
            </a:r>
            <a:r>
              <a:rPr lang="en-US" dirty="0" smtClean="0"/>
              <a:t> is appointed by emperor </a:t>
            </a:r>
            <a:r>
              <a:rPr lang="en-US" dirty="0" err="1" smtClean="0"/>
              <a:t>Daoguang</a:t>
            </a:r>
            <a:r>
              <a:rPr lang="en-US" dirty="0" smtClean="0"/>
              <a:t> to stop opium trade</a:t>
            </a:r>
          </a:p>
          <a:p>
            <a:pPr lvl="2"/>
            <a:r>
              <a:rPr lang="en-US" dirty="0" smtClean="0"/>
              <a:t>1839: publicly seizes and burns 21,000 chests of Opium</a:t>
            </a:r>
          </a:p>
          <a:p>
            <a:pPr lvl="1"/>
            <a:r>
              <a:rPr lang="en-US" dirty="0" smtClean="0"/>
              <a:t>Snowballed into first Opium War 1840</a:t>
            </a:r>
          </a:p>
          <a:p>
            <a:r>
              <a:rPr lang="en-US" dirty="0" smtClean="0"/>
              <a:t>1842: Treaty of Nanjing</a:t>
            </a:r>
          </a:p>
          <a:p>
            <a:pPr lvl="1"/>
            <a:r>
              <a:rPr lang="en-US" dirty="0" smtClean="0"/>
              <a:t>Ceded Hong Kong to Britain</a:t>
            </a:r>
          </a:p>
          <a:p>
            <a:pPr lvl="1"/>
            <a:r>
              <a:rPr lang="en-US" dirty="0" smtClean="0"/>
              <a:t>New treaty ports open (Amoy, Ningbo &amp; Shanghai)</a:t>
            </a:r>
          </a:p>
          <a:p>
            <a:pPr lvl="1"/>
            <a:r>
              <a:rPr lang="en-US" dirty="0" smtClean="0"/>
              <a:t>Pay compensation for lost Opium</a:t>
            </a:r>
          </a:p>
          <a:p>
            <a:pPr lvl="1"/>
            <a:r>
              <a:rPr lang="en-US" dirty="0" smtClean="0"/>
              <a:t>Ensured the </a:t>
            </a:r>
            <a:r>
              <a:rPr lang="en-US" dirty="0" err="1" smtClean="0"/>
              <a:t>Cohong</a:t>
            </a:r>
            <a:r>
              <a:rPr lang="en-US" dirty="0" smtClean="0"/>
              <a:t> was abolished (China loses more $)</a:t>
            </a:r>
          </a:p>
          <a:p>
            <a:r>
              <a:rPr lang="en-US" dirty="0" smtClean="0"/>
              <a:t>1843: Extraterritoriality (foreigners now exempt from Chinese law)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threats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556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1856: Second Opium War</a:t>
            </a:r>
          </a:p>
          <a:p>
            <a:r>
              <a:rPr lang="en-US" dirty="0" smtClean="0"/>
              <a:t>Treaty of Tianjin (</a:t>
            </a:r>
            <a:r>
              <a:rPr lang="en-US" dirty="0" err="1" smtClean="0"/>
              <a:t>Tietsin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Six more treaty ports opened</a:t>
            </a:r>
          </a:p>
          <a:p>
            <a:pPr lvl="1"/>
            <a:r>
              <a:rPr lang="en-US" dirty="0" smtClean="0"/>
              <a:t>Customs set up under foreign control</a:t>
            </a:r>
          </a:p>
          <a:p>
            <a:pPr lvl="1"/>
            <a:r>
              <a:rPr lang="en-US" dirty="0" smtClean="0"/>
              <a:t>Opium allowed</a:t>
            </a:r>
          </a:p>
          <a:p>
            <a:pPr lvl="1"/>
            <a:r>
              <a:rPr lang="en-US" dirty="0" smtClean="0"/>
              <a:t>Christian missionaries could be established</a:t>
            </a:r>
          </a:p>
          <a:p>
            <a:pPr lvl="1"/>
            <a:r>
              <a:rPr lang="en-US" dirty="0" smtClean="0"/>
              <a:t>European ambassadors allowed in Beijing</a:t>
            </a:r>
          </a:p>
          <a:p>
            <a:pPr lvl="1"/>
            <a:r>
              <a:rPr lang="en-US" dirty="0" smtClean="0"/>
              <a:t>Loss of territory (Russia – north of </a:t>
            </a:r>
            <a:r>
              <a:rPr lang="en-US" dirty="0" err="1" smtClean="0"/>
              <a:t>Armur</a:t>
            </a:r>
            <a:r>
              <a:rPr lang="en-US" dirty="0" smtClean="0"/>
              <a:t> river, France – Guangzhou, Germany – Shandong)</a:t>
            </a:r>
          </a:p>
          <a:p>
            <a:r>
              <a:rPr lang="en-US" dirty="0" smtClean="0"/>
              <a:t>China now had to:</a:t>
            </a:r>
          </a:p>
          <a:p>
            <a:pPr lvl="1"/>
            <a:r>
              <a:rPr lang="en-US" dirty="0" smtClean="0"/>
              <a:t>Now recognize foreigners and Western ‘control’</a:t>
            </a:r>
          </a:p>
          <a:p>
            <a:pPr lvl="1"/>
            <a:r>
              <a:rPr lang="en-US" dirty="0" smtClean="0"/>
              <a:t>European influences now very visible </a:t>
            </a:r>
          </a:p>
          <a:p>
            <a:pPr lvl="1"/>
            <a:r>
              <a:rPr lang="en-US" dirty="0" smtClean="0"/>
              <a:t>No control over customs &amp; imports (inc Opium)</a:t>
            </a:r>
          </a:p>
          <a:p>
            <a:pPr lvl="1"/>
            <a:r>
              <a:rPr lang="en-US" dirty="0" smtClean="0"/>
              <a:t>Huge loss of money (Canton system abolished and other ports open for ‘free-for-all’</a:t>
            </a:r>
          </a:p>
          <a:p>
            <a:pPr lvl="1"/>
            <a:r>
              <a:rPr lang="en-US" dirty="0" smtClean="0"/>
              <a:t>China now very much inferior!</a:t>
            </a:r>
          </a:p>
          <a:p>
            <a:pPr lvl="1"/>
            <a:r>
              <a:rPr lang="en-US" dirty="0" smtClean="0"/>
              <a:t>Chinese feel oppressed: RESENTMENT TOWARDS FOREIGNERS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48503"/>
            <a:ext cx="784430" cy="7844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threat – Taiping rebellion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1851 – 1864</a:t>
            </a:r>
          </a:p>
          <a:p>
            <a:r>
              <a:rPr lang="en-US" dirty="0" smtClean="0"/>
              <a:t>Emerged as Opium Wars had shown China to be internally vulnerable</a:t>
            </a:r>
          </a:p>
          <a:p>
            <a:r>
              <a:rPr lang="en-US" dirty="0" smtClean="0"/>
              <a:t>Gained popularity as most resented </a:t>
            </a:r>
            <a:r>
              <a:rPr lang="en-US" dirty="0" err="1" smtClean="0"/>
              <a:t>Manzu</a:t>
            </a:r>
            <a:r>
              <a:rPr lang="en-US" dirty="0" smtClean="0"/>
              <a:t> (Qing) rule. </a:t>
            </a:r>
          </a:p>
          <a:p>
            <a:pPr lvl="1"/>
            <a:r>
              <a:rPr lang="en-US" dirty="0" smtClean="0"/>
              <a:t>Hatred of hierarchy and emperor</a:t>
            </a:r>
          </a:p>
          <a:p>
            <a:pPr lvl="1"/>
            <a:r>
              <a:rPr lang="en-US" dirty="0" smtClean="0"/>
              <a:t>Forced social expectations (such as haircut and foot binding)</a:t>
            </a:r>
          </a:p>
          <a:p>
            <a:pPr lvl="1"/>
            <a:r>
              <a:rPr lang="en-US" dirty="0" smtClean="0"/>
              <a:t>Stated that men and women were equal</a:t>
            </a:r>
          </a:p>
          <a:p>
            <a:pPr lvl="1"/>
            <a:r>
              <a:rPr lang="en-US" dirty="0" smtClean="0"/>
              <a:t>LAND REFORM: promised land to peasants</a:t>
            </a:r>
          </a:p>
          <a:p>
            <a:r>
              <a:rPr lang="en-US" dirty="0" smtClean="0"/>
              <a:t>Imperial rule eventually won, but</a:t>
            </a:r>
          </a:p>
          <a:p>
            <a:pPr lvl="1"/>
            <a:r>
              <a:rPr lang="en-US" dirty="0" smtClean="0"/>
              <a:t>Only through assistance of the EVA (Ever Victorious army) run by western (foreign) armies</a:t>
            </a:r>
          </a:p>
          <a:p>
            <a:r>
              <a:rPr lang="en-US" dirty="0" smtClean="0"/>
              <a:t>Further creates resentment towards the Qing</a:t>
            </a:r>
          </a:p>
          <a:p>
            <a:r>
              <a:rPr lang="en-US" dirty="0" smtClean="0"/>
              <a:t>HOMEWORK: Read pages 15-20</a:t>
            </a:r>
          </a:p>
          <a:p>
            <a:pPr lvl="1"/>
            <a:r>
              <a:rPr lang="en-US" dirty="0" smtClean="0"/>
              <a:t>Answer all questions on page 18 and </a:t>
            </a:r>
            <a:r>
              <a:rPr lang="en-US" smtClean="0"/>
              <a:t>on page 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2352881"/>
            <a:ext cx="8458200" cy="4039175"/>
          </a:xfrm>
        </p:spPr>
        <p:txBody>
          <a:bodyPr anchor="t"/>
          <a:lstStyle/>
          <a:p>
            <a:pPr marL="457200" indent="-457200" algn="l">
              <a:buFont typeface="+mj-lt"/>
              <a:buAutoNum type="arabicPeriod"/>
            </a:pPr>
            <a:r>
              <a:rPr lang="en-US" dirty="0" smtClean="0">
                <a:hlinkClick r:id="" action="ppaction://noaction"/>
              </a:rPr>
              <a:t>REVISION – CULTURE, RELGION &amp; TRADITION</a:t>
            </a:r>
            <a:endParaRPr lang="en-US" dirty="0" smtClean="0"/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>
                <a:hlinkClick r:id="rId2" action="ppaction://hlinksldjump"/>
              </a:rPr>
              <a:t>REVISION - EMPERORS &amp; QING RULE</a:t>
            </a:r>
            <a:endParaRPr lang="en-US" dirty="0" smtClean="0"/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smtClean="0">
                <a:hlinkClick r:id="rId4" action="ppaction://hlinksldjump"/>
              </a:rPr>
              <a:t>SOCIAL ORDER OF THE OLD REGIME </a:t>
            </a:r>
            <a:r>
              <a:rPr lang="en-US" dirty="0" smtClean="0"/>
              <a:t>(CLASS CONSTRUCTION)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>
                <a:hlinkClick r:id="rId5" action="ppaction://hlinksldjump"/>
              </a:rPr>
              <a:t>INTERNAL THREATS IN CHINA </a:t>
            </a:r>
            <a:r>
              <a:rPr lang="en-US" dirty="0" smtClean="0"/>
              <a:t>(BRAINSTORM &amp; REVISION)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>
                <a:hlinkClick r:id="rId6" action="ppaction://hlinksldjump"/>
              </a:rPr>
              <a:t>EXTERNAL PRESSURES</a:t>
            </a:r>
            <a:endParaRPr lang="en-US" dirty="0" smtClean="0"/>
          </a:p>
          <a:p>
            <a:pPr marL="1200150" lvl="1" indent="-457200">
              <a:buFont typeface="+mj-lt"/>
              <a:buAutoNum type="arabicPeriod"/>
            </a:pPr>
            <a:r>
              <a:rPr lang="en-US" dirty="0" smtClean="0"/>
              <a:t>TRIBUTE SYSTEM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dirty="0" smtClean="0"/>
              <a:t>GUANZHOU (CANTON) TRADING SYSTEM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dirty="0" smtClean="0"/>
              <a:t>OPIUM WARS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dirty="0" smtClean="0"/>
              <a:t>GROWING EUROPEAN INFLUENCES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dirty="0" smtClean="0"/>
              <a:t>ECONOMIC PROBLEMS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dirty="0" smtClean="0"/>
              <a:t>MAINTAINING ORDER &amp; CIXI (HOMEWORK)</a:t>
            </a:r>
          </a:p>
          <a:p>
            <a:pPr marL="1200150" lvl="1" indent="-457200">
              <a:buFont typeface="+mj-lt"/>
              <a:buAutoNum type="arabicPeriod"/>
            </a:pPr>
            <a:endParaRPr lang="en-US" dirty="0" smtClean="0"/>
          </a:p>
          <a:p>
            <a:pPr marL="1200150" lvl="1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0475" y="248503"/>
            <a:ext cx="8686800" cy="1184825"/>
          </a:xfrm>
        </p:spPr>
        <p:txBody>
          <a:bodyPr/>
          <a:lstStyle/>
          <a:p>
            <a:r>
              <a:rPr lang="en-US" dirty="0" smtClean="0"/>
              <a:t>CONTENTS: (THE NEXT 2 WEEKS)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1000" y="248503"/>
            <a:ext cx="1597230" cy="1597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Culture, religion &amp; tradition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324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Confucianism</a:t>
            </a:r>
          </a:p>
          <a:p>
            <a:pPr lvl="1"/>
            <a:r>
              <a:rPr lang="en-US" dirty="0" smtClean="0"/>
              <a:t>Based on teachings of philosopher Confucius </a:t>
            </a:r>
          </a:p>
          <a:p>
            <a:pPr lvl="1"/>
            <a:r>
              <a:rPr lang="en-US" dirty="0" smtClean="0"/>
              <a:t>Ethics of obedience and authority – respecting those who are elder and in higher status. </a:t>
            </a:r>
          </a:p>
          <a:p>
            <a:pPr lvl="1"/>
            <a:r>
              <a:rPr lang="en-US" dirty="0" smtClean="0"/>
              <a:t>Confucian exam – made society extremely regimented</a:t>
            </a:r>
          </a:p>
          <a:p>
            <a:r>
              <a:rPr lang="en-US" dirty="0" smtClean="0"/>
              <a:t>Daoism</a:t>
            </a:r>
          </a:p>
          <a:p>
            <a:pPr lvl="1"/>
            <a:r>
              <a:rPr lang="en-US" dirty="0" smtClean="0"/>
              <a:t>“The way” - balance of good V evil. Don’t challenge natural order. </a:t>
            </a:r>
          </a:p>
          <a:p>
            <a:r>
              <a:rPr lang="en-US" dirty="0" smtClean="0"/>
              <a:t>Buddhism</a:t>
            </a:r>
          </a:p>
          <a:p>
            <a:pPr lvl="1"/>
            <a:r>
              <a:rPr lang="en-US" dirty="0" smtClean="0"/>
              <a:t>Inner spirituality</a:t>
            </a:r>
          </a:p>
          <a:p>
            <a:r>
              <a:rPr lang="en-US" dirty="0" smtClean="0"/>
              <a:t>Christianity: rice </a:t>
            </a:r>
            <a:r>
              <a:rPr lang="en-US" dirty="0" err="1" smtClean="0"/>
              <a:t>christians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Emperors &amp; Qing rule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Qin dynasty: 1644 – 1912</a:t>
            </a:r>
          </a:p>
          <a:p>
            <a:r>
              <a:rPr lang="en-US" dirty="0" smtClean="0"/>
              <a:t>Of </a:t>
            </a:r>
            <a:r>
              <a:rPr lang="en-US" dirty="0" err="1" smtClean="0"/>
              <a:t>Manzu</a:t>
            </a:r>
            <a:r>
              <a:rPr lang="en-US" dirty="0" smtClean="0"/>
              <a:t> (Manchu) origin</a:t>
            </a:r>
          </a:p>
          <a:p>
            <a:pPr lvl="1"/>
            <a:r>
              <a:rPr lang="en-US" dirty="0" smtClean="0"/>
              <a:t>10 million Manchu of a population of 550 million</a:t>
            </a:r>
          </a:p>
          <a:p>
            <a:pPr lvl="1"/>
            <a:r>
              <a:rPr lang="en-US" dirty="0" smtClean="0"/>
              <a:t>From the north</a:t>
            </a:r>
          </a:p>
          <a:p>
            <a:r>
              <a:rPr lang="en-US" dirty="0" smtClean="0"/>
              <a:t>Emperor sat on dragon throne; mandate of heaven</a:t>
            </a:r>
          </a:p>
          <a:p>
            <a:r>
              <a:rPr lang="en-US" dirty="0" smtClean="0"/>
              <a:t>Heaven gave its consent to the rule – if unpopular heaven would show</a:t>
            </a:r>
          </a:p>
          <a:p>
            <a:r>
              <a:rPr lang="en-US" dirty="0" smtClean="0"/>
              <a:t>Forbidden City: Beijing – didn’t really emerge from here</a:t>
            </a:r>
          </a:p>
          <a:p>
            <a:r>
              <a:rPr lang="en-US" dirty="0" smtClean="0"/>
              <a:t>Could be influence by </a:t>
            </a:r>
            <a:r>
              <a:rPr lang="en-US" dirty="0" err="1" smtClean="0"/>
              <a:t>eunichs</a:t>
            </a:r>
            <a:r>
              <a:rPr lang="en-US" dirty="0" smtClean="0"/>
              <a:t> &amp; concubines.</a:t>
            </a:r>
          </a:p>
          <a:p>
            <a:r>
              <a:rPr lang="en-US" dirty="0" err="1" smtClean="0"/>
              <a:t>Shenshi</a:t>
            </a:r>
            <a:r>
              <a:rPr lang="en-US" dirty="0" smtClean="0"/>
              <a:t>/Mandarin as political advisors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Century China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Confucian social structure</a:t>
            </a:r>
            <a:endParaRPr lang="en-US" dirty="0"/>
          </a:p>
        </p:txBody>
      </p:sp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48503"/>
            <a:ext cx="784430" cy="784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5072" y="110448"/>
            <a:ext cx="5324289" cy="6481743"/>
          </a:xfrm>
          <a:prstGeom prst="rect">
            <a:avLst/>
          </a:prstGeom>
        </p:spPr>
      </p:pic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4852064" y="110448"/>
            <a:ext cx="3053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Emperor</a:t>
            </a:r>
            <a:endParaRPr lang="en-US" dirty="0"/>
          </a:p>
        </p:txBody>
      </p:sp>
      <p:sp>
        <p:nvSpPr>
          <p:cNvPr id="9" name="TextBox 8">
            <a:hlinkClick r:id="rId4" action="ppaction://hlinksldjump"/>
          </p:cNvPr>
          <p:cNvSpPr txBox="1"/>
          <p:nvPr/>
        </p:nvSpPr>
        <p:spPr>
          <a:xfrm>
            <a:off x="5391000" y="1066465"/>
            <a:ext cx="3053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Mandarin &amp; </a:t>
            </a:r>
            <a:r>
              <a:rPr lang="en-US" dirty="0" err="1" smtClean="0"/>
              <a:t>Shenshi</a:t>
            </a:r>
            <a:endParaRPr lang="en-US" dirty="0" smtClean="0"/>
          </a:p>
        </p:txBody>
      </p:sp>
      <p:sp>
        <p:nvSpPr>
          <p:cNvPr id="10" name="TextBox 9">
            <a:hlinkClick r:id="rId5" action="ppaction://hlinksldjump"/>
          </p:cNvPr>
          <p:cNvSpPr txBox="1"/>
          <p:nvPr/>
        </p:nvSpPr>
        <p:spPr>
          <a:xfrm>
            <a:off x="5785218" y="2350398"/>
            <a:ext cx="3053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Peasants</a:t>
            </a:r>
          </a:p>
        </p:txBody>
      </p:sp>
      <p:sp>
        <p:nvSpPr>
          <p:cNvPr id="11" name="TextBox 10">
            <a:hlinkClick r:id="rId6" action="ppaction://hlinksldjump"/>
          </p:cNvPr>
          <p:cNvSpPr txBox="1"/>
          <p:nvPr/>
        </p:nvSpPr>
        <p:spPr>
          <a:xfrm>
            <a:off x="6379037" y="3192545"/>
            <a:ext cx="3053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Coolies (</a:t>
            </a:r>
            <a:r>
              <a:rPr lang="en-US" dirty="0" err="1" smtClean="0"/>
              <a:t>Labourers</a:t>
            </a:r>
            <a:r>
              <a:rPr lang="en-US" dirty="0" smtClean="0"/>
              <a:t>) &amp; </a:t>
            </a:r>
          </a:p>
          <a:p>
            <a:r>
              <a:rPr lang="en-US" dirty="0" smtClean="0"/>
              <a:t>Artisans (Craftsmen)</a:t>
            </a:r>
          </a:p>
        </p:txBody>
      </p:sp>
      <p:sp>
        <p:nvSpPr>
          <p:cNvPr id="12" name="TextBox 11">
            <a:hlinkClick r:id="rId7" action="ppaction://hlinksldjump"/>
          </p:cNvPr>
          <p:cNvSpPr txBox="1"/>
          <p:nvPr/>
        </p:nvSpPr>
        <p:spPr>
          <a:xfrm>
            <a:off x="6917973" y="4282317"/>
            <a:ext cx="3053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Merchants &amp; Soldiers</a:t>
            </a:r>
          </a:p>
        </p:txBody>
      </p:sp>
      <p:sp>
        <p:nvSpPr>
          <p:cNvPr id="13" name="TextBox 12">
            <a:hlinkClick r:id="" action="ppaction://noaction"/>
          </p:cNvPr>
          <p:cNvSpPr txBox="1"/>
          <p:nvPr/>
        </p:nvSpPr>
        <p:spPr>
          <a:xfrm>
            <a:off x="7070373" y="5470495"/>
            <a:ext cx="3053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Actors, Prostitutes</a:t>
            </a:r>
          </a:p>
          <a:p>
            <a:r>
              <a:rPr lang="en-US" dirty="0" smtClean="0"/>
              <a:t>&amp; Gravediggers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Confucian social structure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1435797"/>
            <a:ext cx="1600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Based on contribution to society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Emperor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Hereditary role</a:t>
            </a:r>
          </a:p>
          <a:p>
            <a:r>
              <a:rPr lang="en-US" dirty="0" smtClean="0"/>
              <a:t>Supreme Law Maker</a:t>
            </a:r>
          </a:p>
          <a:p>
            <a:r>
              <a:rPr lang="en-US" dirty="0" smtClean="0"/>
              <a:t>People bowed 3 times in his presence – commoners were not allowed to look at him at all</a:t>
            </a:r>
          </a:p>
          <a:p>
            <a:r>
              <a:rPr lang="en-US" dirty="0" smtClean="0"/>
              <a:t>Surrounded by 6 major political influences</a:t>
            </a:r>
            <a:endParaRPr lang="en-US" dirty="0"/>
          </a:p>
        </p:txBody>
      </p:sp>
      <p:pic>
        <p:nvPicPr>
          <p:cNvPr id="4" name="Picture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42492" y="0"/>
            <a:ext cx="973353" cy="1184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Mandarin &amp; </a:t>
            </a:r>
            <a:r>
              <a:rPr lang="en-US" dirty="0" err="1" smtClean="0"/>
              <a:t>Shenshi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1770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Successfully completed Confucian exam</a:t>
            </a:r>
          </a:p>
          <a:p>
            <a:pPr lvl="1"/>
            <a:r>
              <a:rPr lang="en-US" dirty="0" smtClean="0"/>
              <a:t>Anyone could sit the exam: BUT</a:t>
            </a:r>
          </a:p>
          <a:p>
            <a:pPr lvl="2"/>
            <a:r>
              <a:rPr lang="en-US" dirty="0" smtClean="0"/>
              <a:t>Had to afford the tuition</a:t>
            </a:r>
          </a:p>
          <a:p>
            <a:r>
              <a:rPr lang="en-US" dirty="0" smtClean="0"/>
              <a:t>Became political advisors</a:t>
            </a:r>
          </a:p>
          <a:p>
            <a:r>
              <a:rPr lang="en-US" i="1" dirty="0" smtClean="0"/>
              <a:t>“Society was structured by those who worked with their minds and governed those who worked with their hands.”</a:t>
            </a:r>
          </a:p>
          <a:p>
            <a:r>
              <a:rPr lang="en-US" dirty="0" smtClean="0"/>
              <a:t>Mandarin were those of the highest level: highest percentile in exam and attained best positions as advisors to the emperor. AGAINST reform.</a:t>
            </a:r>
          </a:p>
          <a:p>
            <a:pPr lvl="1"/>
            <a:r>
              <a:rPr lang="en-US" dirty="0" smtClean="0"/>
              <a:t>0.0001% of the population</a:t>
            </a:r>
          </a:p>
          <a:p>
            <a:r>
              <a:rPr lang="en-US" dirty="0" err="1" smtClean="0"/>
              <a:t>Shenshi</a:t>
            </a:r>
            <a:r>
              <a:rPr lang="en-US" dirty="0" smtClean="0"/>
              <a:t> were scholar officers – generally became landowners. </a:t>
            </a:r>
            <a:endParaRPr lang="en-US" dirty="0"/>
          </a:p>
        </p:txBody>
      </p:sp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42492" y="0"/>
            <a:ext cx="973353" cy="1184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ヒラギノ角ゴ Pro W6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ＭＳ Ｐゴシック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Trek.thmx</Template>
  <TotalTime>486</TotalTime>
  <Words>1252</Words>
  <Application>Microsoft Macintosh PowerPoint</Application>
  <PresentationFormat>On-screen Show (4:3)</PresentationFormat>
  <Paragraphs>180</Paragraphs>
  <Slides>22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Trek</vt:lpstr>
      <vt:lpstr>Chinese revolution</vt:lpstr>
      <vt:lpstr> A LOOK AT THE UNIT OUTLINE…</vt:lpstr>
      <vt:lpstr>CONTENTS: (THE NEXT 2 WEEKS)</vt:lpstr>
      <vt:lpstr>Culture, religion &amp; tradition</vt:lpstr>
      <vt:lpstr>Emperors &amp; Qing rule</vt:lpstr>
      <vt:lpstr>Confucian social structure</vt:lpstr>
      <vt:lpstr>Confucian social structure</vt:lpstr>
      <vt:lpstr>Emperor</vt:lpstr>
      <vt:lpstr>Mandarin &amp; Shenshi</vt:lpstr>
      <vt:lpstr>Peasants</vt:lpstr>
      <vt:lpstr>Coolies (labourers) &amp; Artisans (craftsmen)</vt:lpstr>
      <vt:lpstr>Merchants &amp; Soldiers</vt:lpstr>
      <vt:lpstr>Actors, Prostitutes &amp; Gravediggers</vt:lpstr>
      <vt:lpstr>Internal threats (revision)</vt:lpstr>
      <vt:lpstr>Internal threats</vt:lpstr>
      <vt:lpstr>external threats</vt:lpstr>
      <vt:lpstr>external threats</vt:lpstr>
      <vt:lpstr>external threats</vt:lpstr>
      <vt:lpstr>external threats</vt:lpstr>
      <vt:lpstr>external threats</vt:lpstr>
      <vt:lpstr>external threats</vt:lpstr>
      <vt:lpstr>Internal threat – Taiping rebellion</vt:lpstr>
    </vt:vector>
  </TitlesOfParts>
  <Company>DEECD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Confucian social structure</dc:title>
  <dc:creator>Brenton Millott</dc:creator>
  <cp:lastModifiedBy>Brenton Millott</cp:lastModifiedBy>
  <cp:revision>6</cp:revision>
  <dcterms:created xsi:type="dcterms:W3CDTF">2011-05-31T00:30:27Z</dcterms:created>
  <dcterms:modified xsi:type="dcterms:W3CDTF">2011-05-31T02:58:11Z</dcterms:modified>
</cp:coreProperties>
</file>