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73" r:id="rId6"/>
    <p:sldId id="271" r:id="rId7"/>
    <p:sldId id="272" r:id="rId8"/>
    <p:sldId id="267" r:id="rId9"/>
    <p:sldId id="268" r:id="rId10"/>
    <p:sldId id="265" r:id="rId11"/>
    <p:sldId id="266" r:id="rId12"/>
    <p:sldId id="258" r:id="rId13"/>
    <p:sldId id="262" r:id="rId14"/>
    <p:sldId id="259" r:id="rId15"/>
    <p:sldId id="260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45" d="100"/>
          <a:sy n="45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10CE-4B67-4CE1-AF72-8C6590AAFD5B}" type="datetimeFigureOut">
              <a:rPr lang="en-AU" smtClean="0"/>
              <a:t>5/06/2012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599A-5B91-4EBD-8307-893B53B2C6D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10CE-4B67-4CE1-AF72-8C6590AAFD5B}" type="datetimeFigureOut">
              <a:rPr lang="en-AU" smtClean="0"/>
              <a:t>5/06/2012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599A-5B91-4EBD-8307-893B53B2C6D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10CE-4B67-4CE1-AF72-8C6590AAFD5B}" type="datetimeFigureOut">
              <a:rPr lang="en-AU" smtClean="0"/>
              <a:t>5/06/2012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599A-5B91-4EBD-8307-893B53B2C6D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10CE-4B67-4CE1-AF72-8C6590AAFD5B}" type="datetimeFigureOut">
              <a:rPr lang="en-AU" smtClean="0"/>
              <a:t>5/06/2012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599A-5B91-4EBD-8307-893B53B2C6D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10CE-4B67-4CE1-AF72-8C6590AAFD5B}" type="datetimeFigureOut">
              <a:rPr lang="en-AU" smtClean="0"/>
              <a:t>5/06/2012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599A-5B91-4EBD-8307-893B53B2C6D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10CE-4B67-4CE1-AF72-8C6590AAFD5B}" type="datetimeFigureOut">
              <a:rPr lang="en-AU" smtClean="0"/>
              <a:t>5/06/2012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599A-5B91-4EBD-8307-893B53B2C6D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10CE-4B67-4CE1-AF72-8C6590AAFD5B}" type="datetimeFigureOut">
              <a:rPr lang="en-AU" smtClean="0"/>
              <a:t>5/06/2012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599A-5B91-4EBD-8307-893B53B2C6D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10CE-4B67-4CE1-AF72-8C6590AAFD5B}" type="datetimeFigureOut">
              <a:rPr lang="en-AU" smtClean="0"/>
              <a:t>5/06/2012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599A-5B91-4EBD-8307-893B53B2C6D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10CE-4B67-4CE1-AF72-8C6590AAFD5B}" type="datetimeFigureOut">
              <a:rPr lang="en-AU" smtClean="0"/>
              <a:t>5/06/2012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599A-5B91-4EBD-8307-893B53B2C6D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10CE-4B67-4CE1-AF72-8C6590AAFD5B}" type="datetimeFigureOut">
              <a:rPr lang="en-AU" smtClean="0"/>
              <a:t>5/06/2012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599A-5B91-4EBD-8307-893B53B2C6D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10CE-4B67-4CE1-AF72-8C6590AAFD5B}" type="datetimeFigureOut">
              <a:rPr lang="en-AU" smtClean="0"/>
              <a:t>5/06/2012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599A-5B91-4EBD-8307-893B53B2C6D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010CE-4B67-4CE1-AF72-8C6590AAFD5B}" type="datetimeFigureOut">
              <a:rPr lang="en-AU" smtClean="0"/>
              <a:t>5/06/2012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C599A-5B91-4EBD-8307-893B53B2C6D1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2492896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“Those who labour with their minds govern, and those who labour with their strength are governed”</a:t>
            </a:r>
          </a:p>
          <a:p>
            <a:r>
              <a:rPr lang="en-AU" sz="2400" dirty="0" smtClean="0"/>
              <a:t>	- Mencius</a:t>
            </a:r>
            <a:endParaRPr lang="en-AU" sz="2400" dirty="0"/>
          </a:p>
        </p:txBody>
      </p:sp>
      <p:sp>
        <p:nvSpPr>
          <p:cNvPr id="6" name="Rectangle 5"/>
          <p:cNvSpPr/>
          <p:nvPr/>
        </p:nvSpPr>
        <p:spPr>
          <a:xfrm>
            <a:off x="2169493" y="836712"/>
            <a:ext cx="4790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Social Structure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Peasants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Roughly 80% of China’s population</a:t>
            </a:r>
          </a:p>
          <a:p>
            <a:r>
              <a:rPr lang="en-AU" dirty="0" smtClean="0"/>
              <a:t>Greatly praised in society</a:t>
            </a:r>
          </a:p>
          <a:p>
            <a:pPr>
              <a:buNone/>
            </a:pPr>
            <a:r>
              <a:rPr lang="en-AU" dirty="0"/>
              <a:t>	</a:t>
            </a:r>
            <a:r>
              <a:rPr lang="en-AU" dirty="0" smtClean="0"/>
              <a:t>- without food, no one could live.</a:t>
            </a:r>
            <a:br>
              <a:rPr lang="en-AU" dirty="0" smtClean="0"/>
            </a:br>
            <a:r>
              <a:rPr lang="en-AU" dirty="0" smtClean="0"/>
              <a:t>- vital role to the economy.</a:t>
            </a:r>
          </a:p>
          <a:p>
            <a:r>
              <a:rPr lang="en-AU" dirty="0" smtClean="0"/>
              <a:t>Worked long hours, generally dawn to dusk.</a:t>
            </a:r>
          </a:p>
          <a:p>
            <a:endParaRPr lang="en-AU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Population increase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Long period of peace and prosperity led to huge population increase:</a:t>
            </a:r>
          </a:p>
          <a:p>
            <a:pPr lvl="1"/>
            <a:r>
              <a:rPr lang="en-AU" dirty="0" smtClean="0"/>
              <a:t>1700 population: 200 million &gt; 1850’s: 430 million</a:t>
            </a:r>
          </a:p>
          <a:p>
            <a:pPr lvl="1"/>
            <a:r>
              <a:rPr lang="en-AU" dirty="0" smtClean="0"/>
              <a:t>Strain on availability of land, increasing prices.</a:t>
            </a:r>
          </a:p>
          <a:p>
            <a:pPr lvl="1"/>
            <a:r>
              <a:rPr lang="en-AU" dirty="0" smtClean="0"/>
              <a:t>Many peasants incurred crippling debts.</a:t>
            </a:r>
          </a:p>
          <a:p>
            <a:pPr lvl="2"/>
            <a:r>
              <a:rPr lang="en-AU" dirty="0" smtClean="0"/>
              <a:t>Sold land, became tenant farmers</a:t>
            </a:r>
          </a:p>
          <a:p>
            <a:pPr lvl="2"/>
            <a:r>
              <a:rPr lang="en-AU" dirty="0" smtClean="0"/>
              <a:t>Wealthy owned around 60% of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Peasant rebellions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Poverty brought about by this population increase grew due to corruption and heavy taxation by local officials</a:t>
            </a:r>
          </a:p>
          <a:p>
            <a:r>
              <a:rPr lang="en-AU" dirty="0" smtClean="0"/>
              <a:t>Desperate and disaffected peasants rebelled.</a:t>
            </a:r>
          </a:p>
          <a:p>
            <a:r>
              <a:rPr lang="en-AU" dirty="0" smtClean="0"/>
              <a:t>19</a:t>
            </a:r>
            <a:r>
              <a:rPr lang="en-AU" baseline="30000" dirty="0" smtClean="0"/>
              <a:t>th</a:t>
            </a:r>
            <a:r>
              <a:rPr lang="en-AU" dirty="0" smtClean="0"/>
              <a:t> century – almost all regions of China were affected by peasant rebellions.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Artisans (craftsmen) and town workers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valued in society, though the majority were poor.</a:t>
            </a:r>
          </a:p>
          <a:p>
            <a:pPr lvl="1"/>
            <a:r>
              <a:rPr lang="en-AU" dirty="0" smtClean="0"/>
              <a:t>Producers of useful goods and services for society</a:t>
            </a:r>
            <a:endParaRPr lang="en-AU" dirty="0"/>
          </a:p>
          <a:p>
            <a:pPr lvl="1"/>
            <a:r>
              <a:rPr lang="en-AU" dirty="0" smtClean="0"/>
              <a:t>Town workers included porters, rickshaw pullers, dock workers, builders labourers etc.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AU" dirty="0" smtClean="0"/>
              <a:t>	Apart from the actors, prostitutes and gravediggers, the </a:t>
            </a:r>
            <a:r>
              <a:rPr lang="en-AU" b="1" dirty="0" smtClean="0"/>
              <a:t>merchants</a:t>
            </a:r>
            <a:r>
              <a:rPr lang="en-AU" dirty="0" smtClean="0"/>
              <a:t> and common </a:t>
            </a:r>
            <a:r>
              <a:rPr lang="en-AU" b="1" dirty="0" smtClean="0"/>
              <a:t>soldiers</a:t>
            </a:r>
            <a:r>
              <a:rPr lang="en-AU" dirty="0" smtClean="0"/>
              <a:t> were least respected, along with </a:t>
            </a:r>
            <a:r>
              <a:rPr lang="en-AU" b="1" dirty="0" smtClean="0"/>
              <a:t>women</a:t>
            </a:r>
            <a:r>
              <a:rPr lang="en-AU" dirty="0" smtClean="0"/>
              <a:t>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Merchants and soldiers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Merchants were seen as exploiters</a:t>
            </a:r>
          </a:p>
          <a:p>
            <a:pPr lvl="1"/>
            <a:r>
              <a:rPr lang="en-AU" dirty="0" smtClean="0"/>
              <a:t>Grew rich by selling the products made by others</a:t>
            </a:r>
          </a:p>
          <a:p>
            <a:r>
              <a:rPr lang="en-AU" dirty="0" smtClean="0"/>
              <a:t>Soldiers made their living by killing</a:t>
            </a:r>
          </a:p>
          <a:p>
            <a:pPr lvl="1"/>
            <a:r>
              <a:rPr lang="en-AU" dirty="0" smtClean="0"/>
              <a:t>Majority were conscripts and poor men with few options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Women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Least valued in social hierarchy – patriarchal society</a:t>
            </a:r>
          </a:p>
          <a:p>
            <a:r>
              <a:rPr lang="en-AU" dirty="0"/>
              <a:t>C</a:t>
            </a:r>
            <a:r>
              <a:rPr lang="en-AU" dirty="0" smtClean="0"/>
              <a:t>ould not hold official positions – exceptions where a woman would rise to a position of authority (e.g. Empress Wu)</a:t>
            </a:r>
          </a:p>
          <a:p>
            <a:r>
              <a:rPr lang="en-AU" dirty="0" smtClean="0"/>
              <a:t>Daughters were neglected, and in many cases killed by their families to conserve food due to poverty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40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AU" dirty="0" smtClean="0"/>
              <a:t>Hierarchal system based on Confucian beliefs.</a:t>
            </a:r>
          </a:p>
          <a:p>
            <a:pPr algn="ctr">
              <a:buNone/>
            </a:pPr>
            <a:r>
              <a:rPr lang="en-AU" dirty="0" smtClean="0"/>
              <a:t>Most virtuous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/>
          </a:p>
          <a:p>
            <a:pPr algn="ctr">
              <a:buNone/>
            </a:pPr>
            <a:r>
              <a:rPr lang="en-AU" dirty="0" smtClean="0"/>
              <a:t>Least virtuous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4" name="Down Arrow 3"/>
          <p:cNvSpPr/>
          <p:nvPr/>
        </p:nvSpPr>
        <p:spPr>
          <a:xfrm>
            <a:off x="4211960" y="2852936"/>
            <a:ext cx="720080" cy="10801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Bureaucracy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Emperor sat at the top of Chinese hierarchy, followed by the Royal family</a:t>
            </a:r>
          </a:p>
          <a:p>
            <a:pPr lvl="1"/>
            <a:r>
              <a:rPr lang="en-AU" dirty="0" smtClean="0"/>
              <a:t>Supreme law-maker and law-enforcer</a:t>
            </a:r>
          </a:p>
          <a:p>
            <a:pPr lvl="1"/>
            <a:r>
              <a:rPr lang="en-AU" dirty="0" smtClean="0"/>
              <a:t>Power was unrivalled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04616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Emperor’s realm was administered by a well organised and centralised government bureaucracy</a:t>
            </a:r>
          </a:p>
          <a:p>
            <a:pPr lvl="1"/>
            <a:r>
              <a:rPr lang="en-AU" b="1" dirty="0"/>
              <a:t>Six Ministries: </a:t>
            </a:r>
            <a:r>
              <a:rPr lang="en-AU" dirty="0"/>
              <a:t> Public Works, Justice, War, </a:t>
            </a:r>
            <a:r>
              <a:rPr lang="en-AU" dirty="0" smtClean="0"/>
              <a:t>Rites, </a:t>
            </a:r>
            <a:r>
              <a:rPr lang="en-AU" dirty="0"/>
              <a:t>Personnel and Revenue.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736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</a:t>
            </a:r>
            <a:r>
              <a:rPr lang="en-AU" b="1" dirty="0" smtClean="0"/>
              <a:t>Grand Council </a:t>
            </a:r>
            <a:r>
              <a:rPr lang="en-AU" dirty="0" smtClean="0"/>
              <a:t>and </a:t>
            </a:r>
            <a:r>
              <a:rPr lang="en-AU" b="1" dirty="0" smtClean="0"/>
              <a:t>Grand Secretariat </a:t>
            </a:r>
            <a:r>
              <a:rPr lang="en-AU" dirty="0" smtClean="0"/>
              <a:t>were the Emperor’s aides</a:t>
            </a:r>
          </a:p>
          <a:p>
            <a:pPr lvl="1"/>
            <a:r>
              <a:rPr lang="en-AU" b="1" dirty="0" smtClean="0"/>
              <a:t>Council </a:t>
            </a:r>
            <a:r>
              <a:rPr lang="en-AU" dirty="0"/>
              <a:t>helped review memorials (suggested appeals and reports) and drafted royal edicts (instructions to the public) to be approved by the emperor</a:t>
            </a:r>
            <a:r>
              <a:rPr lang="en-AU" dirty="0" smtClean="0"/>
              <a:t>.</a:t>
            </a:r>
          </a:p>
          <a:p>
            <a:pPr lvl="1"/>
            <a:r>
              <a:rPr lang="en-AU" b="1" dirty="0" smtClean="0"/>
              <a:t>Secretariat </a:t>
            </a:r>
            <a:r>
              <a:rPr lang="en-AU" dirty="0"/>
              <a:t>dealt with administration and did not generally advise the emperor.</a:t>
            </a:r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2999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Governors headed the regional departments and ran China’s 18 provinces</a:t>
            </a:r>
          </a:p>
          <a:p>
            <a:pPr lvl="1"/>
            <a:r>
              <a:rPr lang="en-AU" b="1" dirty="0" smtClean="0"/>
              <a:t>Viceroy</a:t>
            </a:r>
            <a:r>
              <a:rPr lang="en-AU" dirty="0" smtClean="0"/>
              <a:t>: prestigious title for governors who ruled more than one province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59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b="1" dirty="0" smtClean="0"/>
              <a:t>District Magistrates </a:t>
            </a:r>
            <a:r>
              <a:rPr lang="en-AU" dirty="0"/>
              <a:t>collected taxes, administered government policies and settled legal cases unresolved by the local Shenshi.</a:t>
            </a:r>
          </a:p>
          <a:p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40950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Shenshi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800" dirty="0" smtClean="0"/>
              <a:t>Scholar officials who owned land</a:t>
            </a:r>
          </a:p>
          <a:p>
            <a:r>
              <a:rPr lang="en-AU" sz="2800" dirty="0" smtClean="0"/>
              <a:t>Status and position of influence determined by Confucian examination system (ran by the Rites Ministry)</a:t>
            </a:r>
          </a:p>
          <a:p>
            <a:pPr lvl="1"/>
            <a:r>
              <a:rPr lang="en-AU" dirty="0" smtClean="0"/>
              <a:t>Tested knowledge of literature, history, philosophy and most importantly Confucian theory</a:t>
            </a:r>
          </a:p>
          <a:p>
            <a:pPr lvl="1"/>
            <a:r>
              <a:rPr lang="en-AU" dirty="0" smtClean="0"/>
              <a:t>Proved their virtue by contemplating philosophy and writing poetry. </a:t>
            </a:r>
          </a:p>
          <a:p>
            <a:pPr lvl="1"/>
            <a:r>
              <a:rPr lang="en-AU" dirty="0" smtClean="0"/>
              <a:t>grew their fingernails long to signify that they did no manual labour</a:t>
            </a:r>
          </a:p>
          <a:p>
            <a:pPr marL="457200" lvl="1" indent="0">
              <a:buNone/>
            </a:pPr>
            <a:endParaRPr lang="en-AU" sz="2400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Mandarins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Shenshi who earned a higher degree and served the government</a:t>
            </a:r>
          </a:p>
          <a:p>
            <a:pPr lvl="1"/>
            <a:r>
              <a:rPr lang="en-AU" dirty="0" smtClean="0"/>
              <a:t>Dominated political life</a:t>
            </a:r>
          </a:p>
          <a:p>
            <a:pPr lvl="1"/>
            <a:r>
              <a:rPr lang="en-AU" dirty="0" smtClean="0"/>
              <a:t>Supported existing state of affairs, discourage reform in order to maintain their position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54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481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Bureaucracy</vt:lpstr>
      <vt:lpstr>PowerPoint Presentation</vt:lpstr>
      <vt:lpstr>PowerPoint Presentation</vt:lpstr>
      <vt:lpstr>PowerPoint Presentation</vt:lpstr>
      <vt:lpstr>PowerPoint Presentation</vt:lpstr>
      <vt:lpstr>Shenshi</vt:lpstr>
      <vt:lpstr>Mandarins</vt:lpstr>
      <vt:lpstr>Peasants</vt:lpstr>
      <vt:lpstr>Population increase</vt:lpstr>
      <vt:lpstr>Peasant rebellions</vt:lpstr>
      <vt:lpstr>Artisans (craftsmen) and town workers</vt:lpstr>
      <vt:lpstr>PowerPoint Presentation</vt:lpstr>
      <vt:lpstr>Merchants and soldiers</vt:lpstr>
      <vt:lpstr>Women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Ryan BROWN</cp:lastModifiedBy>
  <cp:revision>34</cp:revision>
  <dcterms:created xsi:type="dcterms:W3CDTF">2012-06-04T04:36:20Z</dcterms:created>
  <dcterms:modified xsi:type="dcterms:W3CDTF">2012-06-05T01:10:02Z</dcterms:modified>
</cp:coreProperties>
</file>