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86" r:id="rId8"/>
    <p:sldId id="287" r:id="rId9"/>
    <p:sldId id="288" r:id="rId10"/>
    <p:sldId id="289" r:id="rId11"/>
    <p:sldId id="290" r:id="rId12"/>
    <p:sldId id="291" r:id="rId13"/>
    <p:sldId id="292" r:id="rId14"/>
    <p:sldId id="293"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08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0405015E-4787-E74F-B1B7-4D5652A1239C}"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405015E-4787-E74F-B1B7-4D5652A1239C}"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405015E-4787-E74F-B1B7-4D5652A1239C}"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405015E-4787-E74F-B1B7-4D5652A1239C}"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0405015E-4787-E74F-B1B7-4D5652A1239C}"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0405015E-4787-E74F-B1B7-4D5652A1239C}"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0405015E-4787-E74F-B1B7-4D5652A1239C}" type="datetimeFigureOut">
              <a:rPr lang="en-US" smtClean="0"/>
              <a:pPr/>
              <a:t>2/10/12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405015E-4787-E74F-B1B7-4D5652A1239C}" type="datetimeFigureOut">
              <a:rPr lang="en-US" smtClean="0"/>
              <a:pPr/>
              <a:t>2/10/12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5015E-4787-E74F-B1B7-4D5652A1239C}" type="datetimeFigureOut">
              <a:rPr lang="en-US" smtClean="0"/>
              <a:pPr/>
              <a:t>2/10/12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405015E-4787-E74F-B1B7-4D5652A1239C}"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405015E-4787-E74F-B1B7-4D5652A1239C}"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801A4-4CC6-F64E-9298-950F65A3AA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5015E-4787-E74F-B1B7-4D5652A1239C}" type="datetimeFigureOut">
              <a:rPr lang="en-US" smtClean="0"/>
              <a:pPr/>
              <a:t>2/10/12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801A4-4CC6-F64E-9298-950F65A3AA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Revolution Exam</a:t>
            </a:r>
            <a:endParaRPr lang="en-US" dirty="0"/>
          </a:p>
        </p:txBody>
      </p:sp>
      <p:sp>
        <p:nvSpPr>
          <p:cNvPr id="3" name="Subtitle 2"/>
          <p:cNvSpPr>
            <a:spLocks noGrp="1"/>
          </p:cNvSpPr>
          <p:nvPr>
            <p:ph type="subTitle" idx="1"/>
          </p:nvPr>
        </p:nvSpPr>
        <p:spPr/>
        <p:txBody>
          <a:bodyPr/>
          <a:lstStyle/>
          <a:p>
            <a:r>
              <a:rPr lang="en-US" dirty="0" smtClean="0"/>
              <a:t>Sections &amp; Format</a:t>
            </a:r>
            <a:endParaRPr lang="en-US" dirty="0"/>
          </a:p>
        </p:txBody>
      </p:sp>
      <p:pic>
        <p:nvPicPr>
          <p:cNvPr id="4" name="Picture 3"/>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Image</a:t>
            </a:r>
          </a:p>
        </p:txBody>
      </p:sp>
      <p:pic>
        <p:nvPicPr>
          <p:cNvPr id="4915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607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2907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Map?</a:t>
            </a:r>
          </a:p>
        </p:txBody>
      </p:sp>
      <p:sp>
        <p:nvSpPr>
          <p:cNvPr id="50178" name="Content Placeholder 2"/>
          <p:cNvSpPr>
            <a:spLocks noGrp="1"/>
          </p:cNvSpPr>
          <p:nvPr>
            <p:ph sz="quarter" idx="1"/>
          </p:nvPr>
        </p:nvSpPr>
        <p:spPr>
          <a:xfrm>
            <a:off x="612775" y="1600200"/>
            <a:ext cx="8153400" cy="4495800"/>
          </a:xfrm>
        </p:spPr>
        <p:txBody>
          <a:bodyPr/>
          <a:lstStyle/>
          <a:p>
            <a:endParaRPr lang="en-US">
              <a:latin typeface="Tw Cen MT" charset="0"/>
              <a:ea typeface="ＭＳ Ｐゴシック" charset="0"/>
              <a:cs typeface="ＭＳ Ｐゴシック" charset="0"/>
            </a:endParaRPr>
          </a:p>
        </p:txBody>
      </p:sp>
      <p:pic>
        <p:nvPicPr>
          <p:cNvPr id="5017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09688"/>
            <a:ext cx="72390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68562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12775" y="228600"/>
            <a:ext cx="8153400" cy="990600"/>
          </a:xfrm>
        </p:spPr>
        <p:txBody>
          <a:bodyPr/>
          <a:lstStyle/>
          <a:p>
            <a:pPr>
              <a:lnSpc>
                <a:spcPct val="90000"/>
              </a:lnSpc>
            </a:pPr>
            <a:r>
              <a:rPr lang="en-AU" b="1">
                <a:latin typeface="Tw Cen MT" charset="0"/>
                <a:ea typeface="ＭＳ Ｐゴシック" charset="0"/>
                <a:cs typeface="ＭＳ Ｐゴシック" charset="0"/>
              </a:rPr>
              <a:t>Questions A and B</a:t>
            </a:r>
            <a:endParaRPr lang="en-AU">
              <a:latin typeface="Tw Cen MT" charset="0"/>
              <a:ea typeface="ＭＳ Ｐゴシック" charset="0"/>
              <a:cs typeface="ＭＳ Ｐゴシック" charset="0"/>
            </a:endParaRPr>
          </a:p>
        </p:txBody>
      </p:sp>
      <p:sp>
        <p:nvSpPr>
          <p:cNvPr id="51202" name="Rectangle 3"/>
          <p:cNvSpPr>
            <a:spLocks noGrp="1" noChangeArrowheads="1"/>
          </p:cNvSpPr>
          <p:nvPr>
            <p:ph type="body" idx="1"/>
          </p:nvPr>
        </p:nvSpPr>
        <p:spPr>
          <a:xfrm>
            <a:off x="533400" y="3083700"/>
            <a:ext cx="8153400" cy="4495800"/>
          </a:xfrm>
        </p:spPr>
        <p:txBody>
          <a:bodyPr/>
          <a:lstStyle/>
          <a:p>
            <a:pPr>
              <a:lnSpc>
                <a:spcPct val="90000"/>
              </a:lnSpc>
            </a:pPr>
            <a:r>
              <a:rPr lang="en-AU" dirty="0">
                <a:latin typeface="Tw Cen MT" charset="0"/>
                <a:ea typeface="ＭＳ Ｐゴシック" charset="0"/>
                <a:cs typeface="ＭＳ Ｐゴシック" charset="0"/>
              </a:rPr>
              <a:t>If you are asked to LIST/NAME do JUST THAT – be sure to know what the question is asking though – </a:t>
            </a:r>
            <a:r>
              <a:rPr lang="en-AU" dirty="0" err="1">
                <a:latin typeface="Tw Cen MT" charset="0"/>
                <a:ea typeface="ＭＳ Ｐゴシック" charset="0"/>
                <a:cs typeface="ＭＳ Ｐゴシック" charset="0"/>
              </a:rPr>
              <a:t>ie</a:t>
            </a:r>
            <a:r>
              <a:rPr lang="en-AU" dirty="0">
                <a:latin typeface="Tw Cen MT" charset="0"/>
                <a:ea typeface="ＭＳ Ｐゴシック" charset="0"/>
                <a:cs typeface="ＭＳ Ｐゴシック" charset="0"/>
              </a:rPr>
              <a:t>; details/features that represent…/social groups </a:t>
            </a:r>
            <a:r>
              <a:rPr lang="en-AU" dirty="0" err="1">
                <a:latin typeface="Tw Cen MT" charset="0"/>
                <a:ea typeface="ＭＳ Ｐゴシック" charset="0"/>
                <a:cs typeface="ＭＳ Ｐゴシック" charset="0"/>
              </a:rPr>
              <a:t>etc</a:t>
            </a:r>
            <a:endParaRPr lang="en-AU" dirty="0">
              <a:latin typeface="Tw Cen MT" charset="0"/>
              <a:ea typeface="ＭＳ Ｐゴシック" charset="0"/>
              <a:cs typeface="ＭＳ Ｐゴシック" charset="0"/>
            </a:endParaRPr>
          </a:p>
          <a:p>
            <a:pPr>
              <a:lnSpc>
                <a:spcPct val="90000"/>
              </a:lnSpc>
            </a:pPr>
            <a:r>
              <a:rPr lang="en-AU" dirty="0">
                <a:latin typeface="Tw Cen MT" charset="0"/>
                <a:ea typeface="ＭＳ Ｐゴシック" charset="0"/>
                <a:cs typeface="ＭＳ Ｐゴシック" charset="0"/>
              </a:rPr>
              <a:t>Quotes from documents are okay as long as they answer the question</a:t>
            </a:r>
          </a:p>
          <a:p>
            <a:pPr>
              <a:lnSpc>
                <a:spcPct val="90000"/>
              </a:lnSpc>
            </a:pPr>
            <a:r>
              <a:rPr lang="en-AU" dirty="0">
                <a:latin typeface="Tw Cen MT" charset="0"/>
                <a:ea typeface="ＭＳ Ｐゴシック" charset="0"/>
                <a:cs typeface="ＭＳ Ｐゴシック" charset="0"/>
              </a:rPr>
              <a:t>Nothing wrong with very short answers as long as they ANSWER THE QUESTION!</a:t>
            </a:r>
          </a:p>
          <a:p>
            <a:pPr>
              <a:lnSpc>
                <a:spcPct val="90000"/>
              </a:lnSpc>
            </a:pPr>
            <a:endParaRPr lang="en-AU" dirty="0">
              <a:latin typeface="Tw Cen MT" charset="0"/>
              <a:ea typeface="ＭＳ Ｐゴシック" charset="0"/>
              <a:cs typeface="ＭＳ Ｐゴシック" charset="0"/>
            </a:endParaRPr>
          </a:p>
        </p:txBody>
      </p:sp>
      <p:pic>
        <p:nvPicPr>
          <p:cNvPr id="5120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5217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4391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body" idx="1"/>
          </p:nvPr>
        </p:nvSpPr>
        <p:spPr>
          <a:xfrm>
            <a:off x="457200" y="2534225"/>
            <a:ext cx="8229600" cy="4088678"/>
          </a:xfrm>
        </p:spPr>
        <p:txBody>
          <a:bodyPr>
            <a:normAutofit fontScale="92500" lnSpcReduction="10000"/>
          </a:bodyPr>
          <a:lstStyle/>
          <a:p>
            <a:r>
              <a:rPr lang="en-AU" dirty="0">
                <a:latin typeface="Tw Cen MT" charset="0"/>
                <a:ea typeface="ＭＳ Ｐゴシック" charset="0"/>
                <a:cs typeface="ＭＳ Ｐゴシック" charset="0"/>
              </a:rPr>
              <a:t>MUST quote, paraphrase or refer to the extract</a:t>
            </a:r>
          </a:p>
          <a:p>
            <a:pPr lvl="1"/>
            <a:r>
              <a:rPr lang="en-AU" dirty="0">
                <a:latin typeface="Tw Cen MT" charset="0"/>
                <a:ea typeface="ＭＳ Ｐゴシック" charset="0"/>
              </a:rPr>
              <a:t>As the representation suggests…</a:t>
            </a:r>
          </a:p>
          <a:p>
            <a:pPr lvl="1"/>
            <a:r>
              <a:rPr lang="en-AU" dirty="0">
                <a:latin typeface="Tw Cen MT" charset="0"/>
                <a:ea typeface="ＭＳ Ｐゴシック" charset="0"/>
              </a:rPr>
              <a:t>As portrayed in the representation by…</a:t>
            </a:r>
          </a:p>
          <a:p>
            <a:pPr lvl="1"/>
            <a:r>
              <a:rPr lang="en-AU" dirty="0">
                <a:latin typeface="Tw Cen MT" charset="0"/>
                <a:ea typeface="ＭＳ Ｐゴシック" charset="0"/>
              </a:rPr>
              <a:t>This is shown in the extract…</a:t>
            </a:r>
          </a:p>
          <a:p>
            <a:pPr lvl="1"/>
            <a:r>
              <a:rPr lang="en-AU" dirty="0">
                <a:latin typeface="Tw Cen MT" charset="0"/>
                <a:ea typeface="ＭＳ Ｐゴシック" charset="0"/>
              </a:rPr>
              <a:t>As stated by Lenin in the extract…</a:t>
            </a:r>
          </a:p>
          <a:p>
            <a:r>
              <a:rPr lang="en-AU" dirty="0">
                <a:latin typeface="Tw Cen MT" charset="0"/>
                <a:ea typeface="ＭＳ Ｐゴシック" charset="0"/>
                <a:cs typeface="ＭＳ Ｐゴシック" charset="0"/>
              </a:rPr>
              <a:t>MUST also introduce information </a:t>
            </a:r>
            <a:r>
              <a:rPr lang="en-AU" b="1" dirty="0">
                <a:latin typeface="Tw Cen MT" charset="0"/>
                <a:ea typeface="ＭＳ Ｐゴシック" charset="0"/>
                <a:cs typeface="ＭＳ Ｐゴシック" charset="0"/>
              </a:rPr>
              <a:t>NOT</a:t>
            </a:r>
            <a:r>
              <a:rPr lang="en-AU" dirty="0">
                <a:latin typeface="Tw Cen MT" charset="0"/>
                <a:ea typeface="ＭＳ Ｐゴシック" charset="0"/>
                <a:cs typeface="ＭＳ Ｐゴシック" charset="0"/>
              </a:rPr>
              <a:t> in the source</a:t>
            </a:r>
          </a:p>
          <a:p>
            <a:r>
              <a:rPr lang="en-AU" dirty="0">
                <a:latin typeface="Tw Cen MT" charset="0"/>
                <a:ea typeface="ＭＳ Ｐゴシック" charset="0"/>
                <a:cs typeface="ＭＳ Ｐゴシック" charset="0"/>
              </a:rPr>
              <a:t>EXPLAIN why – need to put in context</a:t>
            </a:r>
          </a:p>
          <a:p>
            <a:r>
              <a:rPr lang="en-AU" dirty="0">
                <a:latin typeface="Tw Cen MT" charset="0"/>
                <a:ea typeface="ＭＳ Ｐゴシック" charset="0"/>
                <a:cs typeface="ＭＳ Ｐゴシック" charset="0"/>
              </a:rPr>
              <a:t>MUST contain 3 main </a:t>
            </a:r>
            <a:r>
              <a:rPr lang="en-AU" dirty="0" smtClean="0">
                <a:latin typeface="Tw Cen MT" charset="0"/>
                <a:ea typeface="ＭＳ Ｐゴシック" charset="0"/>
                <a:cs typeface="ＭＳ Ｐゴシック" charset="0"/>
              </a:rPr>
              <a:t>points</a:t>
            </a:r>
            <a:endParaRPr lang="en-AU" dirty="0">
              <a:latin typeface="Tw Cen MT" charset="0"/>
              <a:ea typeface="ＭＳ Ｐゴシック" charset="0"/>
              <a:cs typeface="ＭＳ Ｐゴシック" charset="0"/>
            </a:endParaRPr>
          </a:p>
        </p:txBody>
      </p:sp>
      <p:sp>
        <p:nvSpPr>
          <p:cNvPr id="52226" name="Rectangle 2"/>
          <p:cNvSpPr>
            <a:spLocks noGrp="1" noChangeArrowheads="1"/>
          </p:cNvSpPr>
          <p:nvPr>
            <p:ph type="title"/>
          </p:nvPr>
        </p:nvSpPr>
        <p:spPr>
          <a:xfrm>
            <a:off x="612775" y="228600"/>
            <a:ext cx="8153400" cy="990600"/>
          </a:xfrm>
        </p:spPr>
        <p:txBody>
          <a:bodyPr/>
          <a:lstStyle/>
          <a:p>
            <a:pPr>
              <a:lnSpc>
                <a:spcPct val="90000"/>
              </a:lnSpc>
            </a:pPr>
            <a:r>
              <a:rPr lang="en-AU" b="1">
                <a:latin typeface="Tw Cen MT" charset="0"/>
                <a:ea typeface="ＭＳ Ｐゴシック" charset="0"/>
                <a:cs typeface="ＭＳ Ｐゴシック" charset="0"/>
              </a:rPr>
              <a:t>Question C</a:t>
            </a:r>
            <a:endParaRPr lang="en-AU">
              <a:latin typeface="Tw Cen MT" charset="0"/>
              <a:ea typeface="ＭＳ Ｐゴシック" charset="0"/>
              <a:cs typeface="ＭＳ Ｐゴシック" charset="0"/>
            </a:endParaRPr>
          </a:p>
        </p:txBody>
      </p:sp>
      <p:pic>
        <p:nvPicPr>
          <p:cNvPr id="5222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52600"/>
            <a:ext cx="84963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0877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1"/>
          </p:nvPr>
        </p:nvSpPr>
        <p:spPr>
          <a:xfrm>
            <a:off x="381000" y="2438400"/>
            <a:ext cx="8229600" cy="6048375"/>
          </a:xfrm>
        </p:spPr>
        <p:txBody>
          <a:bodyPr/>
          <a:lstStyle/>
          <a:p>
            <a:pPr>
              <a:lnSpc>
                <a:spcPct val="80000"/>
              </a:lnSpc>
            </a:pPr>
            <a:r>
              <a:rPr lang="en-AU" sz="2300">
                <a:latin typeface="Tw Cen MT" charset="0"/>
                <a:ea typeface="ＭＳ Ｐゴシック" charset="0"/>
                <a:cs typeface="ＭＳ Ｐゴシック" charset="0"/>
              </a:rPr>
              <a:t>Read the question CAREFULLY to determine what aspect of the document/graphic you’re discussing</a:t>
            </a:r>
          </a:p>
          <a:p>
            <a:pPr>
              <a:lnSpc>
                <a:spcPct val="80000"/>
              </a:lnSpc>
            </a:pPr>
            <a:r>
              <a:rPr lang="en-AU" sz="2300">
                <a:latin typeface="Tw Cen MT" charset="0"/>
                <a:ea typeface="ＭＳ Ｐゴシック" charset="0"/>
                <a:cs typeface="ＭＳ Ｐゴシック" charset="0"/>
              </a:rPr>
              <a:t>Need to EVALUATE and say why it’s useful/reliable/accurate</a:t>
            </a:r>
          </a:p>
          <a:p>
            <a:pPr lvl="1">
              <a:lnSpc>
                <a:spcPct val="80000"/>
              </a:lnSpc>
            </a:pPr>
            <a:r>
              <a:rPr lang="en-AU" sz="2300">
                <a:latin typeface="Tw Cen MT" charset="0"/>
                <a:ea typeface="ＭＳ Ｐゴシック" charset="0"/>
              </a:rPr>
              <a:t>What can you see that is reliable or unreliable</a:t>
            </a:r>
          </a:p>
          <a:p>
            <a:pPr lvl="1">
              <a:lnSpc>
                <a:spcPct val="80000"/>
              </a:lnSpc>
            </a:pPr>
            <a:r>
              <a:rPr lang="en-AU" sz="2300">
                <a:latin typeface="Tw Cen MT" charset="0"/>
                <a:ea typeface="ＭＳ Ｐゴシック" charset="0"/>
              </a:rPr>
              <a:t>What is MISSING or IGNORED?</a:t>
            </a:r>
          </a:p>
          <a:p>
            <a:pPr lvl="1">
              <a:lnSpc>
                <a:spcPct val="80000"/>
              </a:lnSpc>
            </a:pPr>
            <a:r>
              <a:rPr lang="en-AU" sz="2300">
                <a:latin typeface="Tw Cen MT" charset="0"/>
                <a:ea typeface="ＭＳ Ｐゴシック" charset="0"/>
              </a:rPr>
              <a:t>Try to point out 3-4 elements of the document that are reliable/unreliable- include at least one of each</a:t>
            </a:r>
          </a:p>
          <a:p>
            <a:pPr>
              <a:lnSpc>
                <a:spcPct val="80000"/>
              </a:lnSpc>
            </a:pPr>
            <a:r>
              <a:rPr lang="en-AU" sz="2300">
                <a:latin typeface="Tw Cen MT" charset="0"/>
                <a:ea typeface="ＭＳ Ｐゴシック" charset="0"/>
                <a:cs typeface="ＭＳ Ｐゴシック" charset="0"/>
              </a:rPr>
              <a:t>You MUST compare parts of the piece with other perspectives- ie historians or eye witnesses. Different views can either support or go against the view put forward in the document</a:t>
            </a:r>
          </a:p>
          <a:p>
            <a:pPr>
              <a:lnSpc>
                <a:spcPct val="80000"/>
              </a:lnSpc>
            </a:pPr>
            <a:r>
              <a:rPr lang="en-AU" sz="2300">
                <a:latin typeface="Tw Cen MT" charset="0"/>
                <a:ea typeface="ＭＳ Ｐゴシック" charset="0"/>
                <a:cs typeface="ＭＳ Ｐゴシック" charset="0"/>
              </a:rPr>
              <a:t>Need to MEASURE the viewpoint against that of others</a:t>
            </a:r>
          </a:p>
        </p:txBody>
      </p:sp>
      <p:sp>
        <p:nvSpPr>
          <p:cNvPr id="53250" name="Rectangle 2"/>
          <p:cNvSpPr>
            <a:spLocks noGrp="1" noChangeArrowheads="1"/>
          </p:cNvSpPr>
          <p:nvPr>
            <p:ph type="title"/>
          </p:nvPr>
        </p:nvSpPr>
        <p:spPr>
          <a:xfrm>
            <a:off x="612775" y="228600"/>
            <a:ext cx="8153400" cy="990600"/>
          </a:xfrm>
        </p:spPr>
        <p:txBody>
          <a:bodyPr/>
          <a:lstStyle/>
          <a:p>
            <a:pPr>
              <a:lnSpc>
                <a:spcPct val="90000"/>
              </a:lnSpc>
            </a:pPr>
            <a:r>
              <a:rPr lang="en-AU" b="1">
                <a:latin typeface="Tw Cen MT" charset="0"/>
                <a:ea typeface="ＭＳ Ｐゴシック" charset="0"/>
                <a:cs typeface="ＭＳ Ｐゴシック" charset="0"/>
              </a:rPr>
              <a:t>Question D</a:t>
            </a:r>
            <a:endParaRPr lang="en-AU">
              <a:latin typeface="Tw Cen MT" charset="0"/>
              <a:ea typeface="ＭＳ Ｐゴシック" charset="0"/>
              <a:cs typeface="ＭＳ Ｐゴシック" charset="0"/>
            </a:endParaRPr>
          </a:p>
        </p:txBody>
      </p:sp>
      <p:pic>
        <p:nvPicPr>
          <p:cNvPr id="5325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610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03719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141247"/>
          </a:xfrm>
        </p:spPr>
        <p:txBody>
          <a:bodyPr>
            <a:normAutofit fontScale="92500"/>
          </a:bodyPr>
          <a:lstStyle/>
          <a:p>
            <a:r>
              <a:rPr lang="en-US" dirty="0" smtClean="0"/>
              <a:t>Will give you a quote and then an essay question:</a:t>
            </a:r>
          </a:p>
          <a:p>
            <a:pPr lvl="1"/>
            <a:r>
              <a:rPr lang="en-US" dirty="0" smtClean="0"/>
              <a:t>In 1949 Mao claimed in ‘On the People’s Democratic Dictatorship’ that the CCP was leading an alliance of classes, all of which were to enjoy democratic rights and freedoms. </a:t>
            </a:r>
          </a:p>
          <a:p>
            <a:pPr lvl="1"/>
            <a:r>
              <a:rPr lang="en-US" dirty="0" smtClean="0"/>
              <a:t>Discuss the extent to which the new society achieved its aims of securing the rights and freedoms of the people.</a:t>
            </a:r>
          </a:p>
          <a:p>
            <a:pPr lvl="1"/>
            <a:r>
              <a:rPr lang="en-US" dirty="0" smtClean="0"/>
              <a:t>Use evidence to support your response.</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141247"/>
          </a:xfrm>
        </p:spPr>
        <p:txBody>
          <a:bodyPr>
            <a:normAutofit/>
          </a:bodyPr>
          <a:lstStyle/>
          <a:p>
            <a:r>
              <a:rPr lang="en-US" dirty="0" smtClean="0"/>
              <a:t>Must be structured</a:t>
            </a:r>
          </a:p>
          <a:p>
            <a:pPr lvl="1"/>
            <a:r>
              <a:rPr lang="en-US" dirty="0" smtClean="0"/>
              <a:t>Introduction: what topics will you address</a:t>
            </a:r>
          </a:p>
          <a:p>
            <a:pPr lvl="2"/>
            <a:r>
              <a:rPr lang="en-US" dirty="0" smtClean="0"/>
              <a:t>Signposting</a:t>
            </a:r>
          </a:p>
          <a:p>
            <a:pPr lvl="1"/>
            <a:r>
              <a:rPr lang="en-US" dirty="0" smtClean="0"/>
              <a:t>Body: at least 3 body paragraphs</a:t>
            </a:r>
          </a:p>
          <a:p>
            <a:pPr lvl="2"/>
            <a:r>
              <a:rPr lang="en-US" dirty="0" smtClean="0"/>
              <a:t>Disclaimer/Rebuttal Paragraph</a:t>
            </a:r>
          </a:p>
          <a:p>
            <a:pPr lvl="1"/>
            <a:r>
              <a:rPr lang="en-US" dirty="0" smtClean="0"/>
              <a:t>Conclusion: summary of your ideas and how you arrived at your contention</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141247"/>
          </a:xfrm>
        </p:spPr>
        <p:txBody>
          <a:bodyPr>
            <a:normAutofit/>
          </a:bodyPr>
          <a:lstStyle/>
          <a:p>
            <a:r>
              <a:rPr lang="en-US" dirty="0" smtClean="0"/>
              <a:t>Introduction</a:t>
            </a:r>
          </a:p>
          <a:p>
            <a:pPr lvl="1"/>
            <a:r>
              <a:rPr lang="en-US" dirty="0" smtClean="0"/>
              <a:t>Contention: what will you argue?</a:t>
            </a:r>
          </a:p>
          <a:p>
            <a:pPr lvl="2"/>
            <a:r>
              <a:rPr lang="en-US" dirty="0" smtClean="0"/>
              <a:t>Use the </a:t>
            </a:r>
            <a:r>
              <a:rPr lang="en-US" u="sng" dirty="0" smtClean="0"/>
              <a:t>prompt</a:t>
            </a:r>
            <a:r>
              <a:rPr lang="en-US" dirty="0" smtClean="0"/>
              <a:t> and the essay question to help arrive to a well rounded contention</a:t>
            </a:r>
          </a:p>
          <a:p>
            <a:pPr lvl="1"/>
            <a:r>
              <a:rPr lang="en-US" dirty="0" smtClean="0"/>
              <a:t>Signposted arguments</a:t>
            </a:r>
          </a:p>
          <a:p>
            <a:pPr lvl="1"/>
            <a:r>
              <a:rPr lang="en-US" dirty="0" smtClean="0"/>
              <a:t>Conclude your introduction</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141247"/>
          </a:xfrm>
        </p:spPr>
        <p:txBody>
          <a:bodyPr>
            <a:normAutofit/>
          </a:bodyPr>
          <a:lstStyle/>
          <a:p>
            <a:r>
              <a:rPr lang="en-US" dirty="0" smtClean="0"/>
              <a:t>Body</a:t>
            </a:r>
          </a:p>
          <a:p>
            <a:pPr lvl="1"/>
            <a:r>
              <a:rPr lang="en-US" dirty="0" smtClean="0"/>
              <a:t>Topic Sentences are a MUST</a:t>
            </a:r>
          </a:p>
          <a:p>
            <a:pPr lvl="1"/>
            <a:r>
              <a:rPr lang="en-US" dirty="0" smtClean="0"/>
              <a:t>Explain</a:t>
            </a:r>
          </a:p>
          <a:p>
            <a:pPr lvl="1"/>
            <a:r>
              <a:rPr lang="en-US" dirty="0" smtClean="0"/>
              <a:t>Evidence</a:t>
            </a:r>
          </a:p>
          <a:p>
            <a:pPr lvl="1"/>
            <a:r>
              <a:rPr lang="en-US" sz="2571" dirty="0" smtClean="0"/>
              <a:t>Link/Conclude (back to essay question)</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141247"/>
          </a:xfrm>
        </p:spPr>
        <p:txBody>
          <a:bodyPr>
            <a:normAutofit fontScale="92500" lnSpcReduction="10000"/>
          </a:bodyPr>
          <a:lstStyle/>
          <a:p>
            <a:r>
              <a:rPr lang="en-US" dirty="0" smtClean="0"/>
              <a:t>Body (Evidence)</a:t>
            </a:r>
          </a:p>
          <a:p>
            <a:pPr marL="0">
              <a:buNone/>
            </a:pPr>
            <a:r>
              <a:rPr lang="en-US" sz="2581" i="1" dirty="0" smtClean="0"/>
              <a:t>The best essays referred closely to the terms in the question and used a range of evidence to support their interpretation. Too often, historians’ views were used in place of evidence rather than as an opinion to support the evidence</a:t>
            </a:r>
            <a:r>
              <a:rPr lang="en-US" sz="2581" b="1" i="1" dirty="0" smtClean="0"/>
              <a:t>. Students should supply their own factual evidence and confirm it with an historian’s viewpoint rather than only use the viewpoint</a:t>
            </a:r>
            <a:r>
              <a:rPr lang="en-US" sz="2581" i="1" dirty="0" smtClean="0"/>
              <a:t>. The highest scoring essays used specific factual evidence such as statistics, quotes, dates, names, policies or events to support all their points. </a:t>
            </a:r>
            <a:r>
              <a:rPr lang="en-US" sz="2581" b="1" i="1" dirty="0" smtClean="0"/>
              <a:t>Weaker responses tended to narrate, describing anything about the revolution, often without clear relevance</a:t>
            </a:r>
            <a:r>
              <a:rPr lang="en-US" sz="2581" i="1" dirty="0" smtClean="0"/>
              <a:t>.</a:t>
            </a:r>
            <a:endParaRPr lang="en-US" sz="2581" i="1"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The exam</a:t>
            </a:r>
            <a:endParaRPr lang="en-US" dirty="0"/>
          </a:p>
        </p:txBody>
      </p:sp>
      <p:sp>
        <p:nvSpPr>
          <p:cNvPr id="3" name="Content Placeholder 2"/>
          <p:cNvSpPr>
            <a:spLocks noGrp="1"/>
          </p:cNvSpPr>
          <p:nvPr>
            <p:ph idx="1"/>
          </p:nvPr>
        </p:nvSpPr>
        <p:spPr>
          <a:xfrm>
            <a:off x="457200" y="1984916"/>
            <a:ext cx="8229600" cy="4873084"/>
          </a:xfrm>
        </p:spPr>
        <p:txBody>
          <a:bodyPr>
            <a:normAutofit fontScale="85000" lnSpcReduction="20000"/>
          </a:bodyPr>
          <a:lstStyle/>
          <a:p>
            <a:r>
              <a:rPr lang="en-US" dirty="0" smtClean="0"/>
              <a:t>SECTION A:</a:t>
            </a:r>
          </a:p>
          <a:p>
            <a:pPr lvl="1"/>
            <a:r>
              <a:rPr lang="en-US" dirty="0" smtClean="0"/>
              <a:t>PART 1: SHORT ANSWER QUESTIONS x2 (AOS 1)</a:t>
            </a:r>
          </a:p>
          <a:p>
            <a:pPr lvl="1"/>
            <a:r>
              <a:rPr lang="en-US" dirty="0" smtClean="0"/>
              <a:t>PART 2: DOCUMENT ANALYSIS (AOS 2)</a:t>
            </a:r>
          </a:p>
          <a:p>
            <a:r>
              <a:rPr lang="en-US" dirty="0" smtClean="0"/>
              <a:t>SECTION B: </a:t>
            </a:r>
          </a:p>
          <a:p>
            <a:pPr lvl="1"/>
            <a:r>
              <a:rPr lang="en-US" dirty="0" smtClean="0"/>
              <a:t>PART 1: DOCUMENT ANALYSIS (AOS 1)</a:t>
            </a:r>
          </a:p>
          <a:p>
            <a:pPr lvl="1"/>
            <a:r>
              <a:rPr lang="en-US" dirty="0" smtClean="0"/>
              <a:t>PART 2: ESSAY (AOS 2)</a:t>
            </a:r>
          </a:p>
          <a:p>
            <a:pPr>
              <a:buNone/>
            </a:pPr>
            <a:endParaRPr lang="en-US" dirty="0" smtClean="0"/>
          </a:p>
          <a:p>
            <a:pPr>
              <a:buNone/>
            </a:pPr>
            <a:r>
              <a:rPr lang="en-US" dirty="0" smtClean="0"/>
              <a:t>** EACH SECTION MUST DEAL WITH A DIFFERENT REVOLUTION !</a:t>
            </a:r>
          </a:p>
          <a:p>
            <a:pPr>
              <a:buNone/>
            </a:pPr>
            <a:endParaRPr lang="en-US" dirty="0" smtClean="0"/>
          </a:p>
          <a:p>
            <a:pPr>
              <a:buNone/>
            </a:pPr>
            <a:r>
              <a:rPr lang="en-US" dirty="0" smtClean="0"/>
              <a:t>15 MINUTES READING TIME; 2 HOURS WRITING (ALLOCATE 30 MINS PER ANSWER)</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602151"/>
          </a:xfrm>
        </p:spPr>
        <p:txBody>
          <a:bodyPr>
            <a:normAutofit lnSpcReduction="10000"/>
          </a:bodyPr>
          <a:lstStyle/>
          <a:p>
            <a:r>
              <a:rPr lang="en-US" dirty="0" smtClean="0"/>
              <a:t>Body – Rebuttal Paragraph</a:t>
            </a:r>
          </a:p>
          <a:p>
            <a:pPr marL="400050" lvl="1"/>
            <a:r>
              <a:rPr lang="en-US" sz="2181" i="1" dirty="0" smtClean="0"/>
              <a:t>Can be used as a final paragraph to include more information but to also knock down any arguments from another side</a:t>
            </a:r>
          </a:p>
          <a:p>
            <a:pPr marL="400050" lvl="1"/>
            <a:r>
              <a:rPr lang="en-US" sz="2181" i="1" dirty="0" smtClean="0"/>
              <a:t>Very argumentative!</a:t>
            </a:r>
          </a:p>
          <a:p>
            <a:pPr marL="400050" lvl="1"/>
            <a:r>
              <a:rPr lang="en-US" sz="2181" i="1" dirty="0" smtClean="0"/>
              <a:t>For example</a:t>
            </a:r>
            <a:endParaRPr lang="en-US" sz="1781" i="1" dirty="0" smtClean="0"/>
          </a:p>
          <a:p>
            <a:pPr marL="400050" lvl="1">
              <a:buNone/>
            </a:pPr>
            <a:r>
              <a:rPr lang="en-US" sz="1781" i="1" dirty="0" smtClean="0"/>
              <a:t>The Hundred Flowers Campaign from 1957 did allow freedoms under the new regime, but these were very short lived. The population were now encouraged to voice their grievances and speak out about their living conditions. Mao had hoped by introducing this policy that he could avoid the same problems that had been happening in Hungary with the desalinization process that had been happening after the death of Stalin in March 1953. Historian Jack Gray stated that Mao hoped that “</a:t>
            </a:r>
            <a:r>
              <a:rPr lang="en-US" sz="1800" dirty="0" smtClean="0"/>
              <a:t>China would be inoculated with a benign form of the Hungarian distemper, and so saved from the real disease.” </a:t>
            </a:r>
            <a:r>
              <a:rPr lang="en-US" sz="1781" b="1" i="1" dirty="0" smtClean="0"/>
              <a:t>However</a:t>
            </a:r>
            <a:r>
              <a:rPr lang="en-US" sz="1781" i="1" dirty="0" smtClean="0"/>
              <a:t> this was short lived and the promises of freedoms of speech were quickly withdrawn …</a:t>
            </a:r>
            <a:endParaRPr lang="en-US" sz="2181" i="1" dirty="0" smtClean="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ESSAY</a:t>
            </a:r>
            <a:endParaRPr lang="en-US" dirty="0"/>
          </a:p>
        </p:txBody>
      </p:sp>
      <p:sp>
        <p:nvSpPr>
          <p:cNvPr id="3" name="Content Placeholder 2"/>
          <p:cNvSpPr>
            <a:spLocks noGrp="1"/>
          </p:cNvSpPr>
          <p:nvPr>
            <p:ph idx="1"/>
          </p:nvPr>
        </p:nvSpPr>
        <p:spPr>
          <a:xfrm>
            <a:off x="457200" y="1984916"/>
            <a:ext cx="8229600" cy="4602151"/>
          </a:xfrm>
        </p:spPr>
        <p:txBody>
          <a:bodyPr>
            <a:normAutofit/>
          </a:bodyPr>
          <a:lstStyle/>
          <a:p>
            <a:r>
              <a:rPr lang="en-US" dirty="0" smtClean="0"/>
              <a:t>Conclusion</a:t>
            </a:r>
          </a:p>
          <a:p>
            <a:pPr marL="400050" lvl="1"/>
            <a:r>
              <a:rPr lang="en-US" sz="2181" i="1" dirty="0" smtClean="0"/>
              <a:t>So often we run out of time to include a conclusion.</a:t>
            </a:r>
          </a:p>
          <a:p>
            <a:pPr marL="400050" lvl="1"/>
            <a:r>
              <a:rPr lang="en-US" sz="2181" i="1" dirty="0" smtClean="0"/>
              <a:t>Important to sum up your ideas.</a:t>
            </a:r>
          </a:p>
          <a:p>
            <a:pPr marL="800100" lvl="2"/>
            <a:r>
              <a:rPr lang="en-US" sz="1781" i="1" dirty="0" smtClean="0"/>
              <a:t>Sentence which </a:t>
            </a:r>
            <a:r>
              <a:rPr lang="en-US" sz="1781" i="1" dirty="0" err="1" smtClean="0"/>
              <a:t>summarises</a:t>
            </a:r>
            <a:r>
              <a:rPr lang="en-US" sz="1781" i="1" dirty="0" smtClean="0"/>
              <a:t> a paragraph and uses a piece of evidence to support that claim.</a:t>
            </a:r>
          </a:p>
          <a:p>
            <a:pPr marL="400050" lvl="1"/>
            <a:r>
              <a:rPr lang="en-US" sz="2181" i="1" dirty="0" smtClean="0"/>
              <a:t>Last sentence should sum up all your ideas and link to the essay question.</a:t>
            </a:r>
          </a:p>
          <a:p>
            <a:pPr marL="400050" lvl="1">
              <a:buNone/>
            </a:pPr>
            <a:endParaRPr lang="en-US" sz="2181" i="1" dirty="0" smtClean="0"/>
          </a:p>
          <a:p>
            <a:pPr marL="400050" lvl="1">
              <a:buNone/>
            </a:pPr>
            <a:endParaRPr lang="en-US" sz="2181" i="1" dirty="0" smtClean="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WHAT TO DO NOW?</a:t>
            </a:r>
            <a:endParaRPr lang="en-US" dirty="0"/>
          </a:p>
        </p:txBody>
      </p:sp>
      <p:sp>
        <p:nvSpPr>
          <p:cNvPr id="3" name="Content Placeholder 2"/>
          <p:cNvSpPr>
            <a:spLocks noGrp="1"/>
          </p:cNvSpPr>
          <p:nvPr>
            <p:ph idx="1"/>
          </p:nvPr>
        </p:nvSpPr>
        <p:spPr>
          <a:xfrm>
            <a:off x="457200" y="1984916"/>
            <a:ext cx="8229600" cy="4141247"/>
          </a:xfrm>
        </p:spPr>
        <p:txBody>
          <a:bodyPr/>
          <a:lstStyle/>
          <a:p>
            <a:r>
              <a:rPr lang="en-US" dirty="0" smtClean="0"/>
              <a:t>REVISE CONTENT: YOU SHOULD ALREADY BE DOING THIS! (MILE)</a:t>
            </a:r>
          </a:p>
          <a:p>
            <a:r>
              <a:rPr lang="en-US" dirty="0" smtClean="0"/>
              <a:t>REVISE THE 3 DIFFERENT STRUCTURES; HOW DO I CONSTRUCT ANSWERS</a:t>
            </a:r>
          </a:p>
          <a:p>
            <a:r>
              <a:rPr lang="en-US" dirty="0" smtClean="0"/>
              <a:t>HISTORIANS QUOTES: SHORT &amp; EASY TO REMEMBER</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SHORT ANSWER QUESTIONS</a:t>
            </a:r>
            <a:endParaRPr lang="en-US" dirty="0"/>
          </a:p>
        </p:txBody>
      </p:sp>
      <p:sp>
        <p:nvSpPr>
          <p:cNvPr id="3" name="Content Placeholder 2"/>
          <p:cNvSpPr>
            <a:spLocks noGrp="1"/>
          </p:cNvSpPr>
          <p:nvPr>
            <p:ph idx="1"/>
          </p:nvPr>
        </p:nvSpPr>
        <p:spPr>
          <a:xfrm>
            <a:off x="457200" y="1984916"/>
            <a:ext cx="8229600" cy="4141247"/>
          </a:xfrm>
        </p:spPr>
        <p:txBody>
          <a:bodyPr/>
          <a:lstStyle/>
          <a:p>
            <a:r>
              <a:rPr lang="en-US" dirty="0" smtClean="0"/>
              <a:t>Using three to four points, explain … </a:t>
            </a:r>
            <a:r>
              <a:rPr lang="en-US" i="1" dirty="0" smtClean="0"/>
              <a:t>contributed to the development of the Revolution. </a:t>
            </a:r>
          </a:p>
          <a:p>
            <a:pPr lvl="1">
              <a:buNone/>
            </a:pPr>
            <a:r>
              <a:rPr lang="en-US" i="1" dirty="0" smtClean="0"/>
              <a:t>Provide evidence to support your answer </a:t>
            </a:r>
          </a:p>
          <a:p>
            <a:pPr lvl="1">
              <a:buNone/>
            </a:pPr>
            <a:endParaRPr lang="en-US" i="1" dirty="0" smtClean="0"/>
          </a:p>
          <a:p>
            <a:pPr lvl="1"/>
            <a:r>
              <a:rPr lang="en-US" i="1" dirty="0" smtClean="0"/>
              <a:t>10 Marks allocated per response</a:t>
            </a:r>
          </a:p>
          <a:p>
            <a:pPr lvl="1"/>
            <a:r>
              <a:rPr lang="en-US" i="1" dirty="0" smtClean="0"/>
              <a:t>20 lines</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47"/>
            <a:ext cx="8229600" cy="1143000"/>
          </a:xfrm>
        </p:spPr>
        <p:txBody>
          <a:bodyPr>
            <a:normAutofit/>
          </a:bodyPr>
          <a:lstStyle/>
          <a:p>
            <a:r>
              <a:rPr lang="en-US" sz="2200" dirty="0" smtClean="0"/>
              <a:t>… explain how defeat in the Russo Japanese War of 1904 contributed to a revolutionary situation in 1905</a:t>
            </a:r>
            <a:endParaRPr lang="en-US" sz="2200" dirty="0"/>
          </a:p>
        </p:txBody>
      </p:sp>
      <p:sp>
        <p:nvSpPr>
          <p:cNvPr id="3" name="Content Placeholder 2"/>
          <p:cNvSpPr>
            <a:spLocks noGrp="1"/>
          </p:cNvSpPr>
          <p:nvPr>
            <p:ph idx="1"/>
          </p:nvPr>
        </p:nvSpPr>
        <p:spPr>
          <a:xfrm>
            <a:off x="457200" y="1984916"/>
            <a:ext cx="8229600" cy="4873084"/>
          </a:xfrm>
        </p:spPr>
        <p:txBody>
          <a:bodyPr>
            <a:noAutofit/>
          </a:bodyPr>
          <a:lstStyle/>
          <a:p>
            <a:pPr marL="0">
              <a:buNone/>
            </a:pPr>
            <a:r>
              <a:rPr lang="en-US" sz="1600" i="1" dirty="0" smtClean="0">
                <a:solidFill>
                  <a:schemeClr val="tx2">
                    <a:lumMod val="60000"/>
                    <a:lumOff val="40000"/>
                  </a:schemeClr>
                </a:solidFill>
              </a:rPr>
              <a:t>The unexpected defeat of Russia in the Russo–Japanese War was highly significant in contributing to a revolutionary situation by 1905</a:t>
            </a:r>
            <a:r>
              <a:rPr lang="en-US" sz="1600" i="1" dirty="0" smtClean="0">
                <a:solidFill>
                  <a:srgbClr val="FF0000"/>
                </a:solidFill>
              </a:rPr>
              <a:t>. Firstly</a:t>
            </a:r>
            <a:r>
              <a:rPr lang="en-US" sz="1600" i="1" dirty="0" smtClean="0"/>
              <a:t>, soldiers who were angered by the harsh conditions they had endured during the war and their humiliating defeat, began to revolt in certain instances like the mutiny of the Battleship Potemkin in 1905. This allowed the Tsar to understand the seriousness of the possible threat to his power. </a:t>
            </a:r>
            <a:r>
              <a:rPr lang="en-US" sz="1600" i="1" dirty="0" smtClean="0">
                <a:solidFill>
                  <a:srgbClr val="FF0000"/>
                </a:solidFill>
              </a:rPr>
              <a:t>What is more</a:t>
            </a:r>
            <a:r>
              <a:rPr lang="en-US" sz="1600" i="1" dirty="0" smtClean="0"/>
              <a:t>, this same dissatisfaction with the defeat and disillusionment with the Tsar was re-echoed amongst urban population as people were shocked that Tsarist Russia had succumbed so easily to an Asian nation which had been held in contempt as inherently inferior. The fact that nearly half the Russian fleet had been sunk in the Battle of Tsushima Straits (May 1905) shocked the Russian people and led them to question the supposed infallibility and omnipotence of their aristocratic leader, Nicholas II. </a:t>
            </a:r>
            <a:r>
              <a:rPr lang="en-US" sz="1600" i="1" dirty="0" smtClean="0">
                <a:solidFill>
                  <a:srgbClr val="FF0000"/>
                </a:solidFill>
              </a:rPr>
              <a:t>Furthermore</a:t>
            </a:r>
            <a:r>
              <a:rPr lang="en-US" sz="1600" i="1" dirty="0" smtClean="0"/>
              <a:t>, the cost of engagement in the war had compounded the already serious economic problems, causing a decline in living standards and consequently simmering dissatisfaction that threatened to over boil. E.g. In Russian cities there were an average 16 people to an apartment and factory workers endured 60 hour working weeks</a:t>
            </a:r>
            <a:r>
              <a:rPr lang="en-US" sz="1600" i="1" dirty="0" smtClean="0">
                <a:solidFill>
                  <a:srgbClr val="FF0000"/>
                </a:solidFill>
              </a:rPr>
              <a:t>. Thus </a:t>
            </a:r>
            <a:r>
              <a:rPr lang="en-US" sz="1600" i="1" dirty="0" smtClean="0"/>
              <a:t>the ‘spark’ of the January Bloody Sunday massacre caused the flames of revolution to arise. </a:t>
            </a:r>
            <a:r>
              <a:rPr lang="en-US" sz="1600" i="1" dirty="0" smtClean="0">
                <a:solidFill>
                  <a:srgbClr val="FF0000"/>
                </a:solidFill>
              </a:rPr>
              <a:t>Finally </a:t>
            </a:r>
            <a:r>
              <a:rPr lang="en-US" sz="1600" i="1" dirty="0" smtClean="0"/>
              <a:t>the fact that angry sailors and soldiers were returning to St. Petersburg in October 1905 as a massive general strike was raging, forced the Tsar to take action because he knew they could otherwise add to the growing unrest and lead to a full blown revolution. </a:t>
            </a:r>
            <a:r>
              <a:rPr lang="en-US" sz="1600" i="1" dirty="0" smtClean="0">
                <a:solidFill>
                  <a:srgbClr val="558ED5"/>
                </a:solidFill>
              </a:rPr>
              <a:t>Thus the Tsar introduced the October Manifesto which promised reform in October 17 1905. </a:t>
            </a:r>
            <a:endParaRPr lang="en-US" sz="1600" dirty="0">
              <a:solidFill>
                <a:srgbClr val="558ED5"/>
              </a:solidFill>
            </a:endParaRPr>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916"/>
            <a:ext cx="8229600" cy="1143000"/>
          </a:xfrm>
        </p:spPr>
        <p:txBody>
          <a:bodyPr/>
          <a:lstStyle/>
          <a:p>
            <a:r>
              <a:rPr lang="en-US" dirty="0" smtClean="0"/>
              <a:t>SHORT ANSWER QUESTIONS</a:t>
            </a:r>
            <a:endParaRPr lang="en-US" dirty="0"/>
          </a:p>
        </p:txBody>
      </p:sp>
      <p:sp>
        <p:nvSpPr>
          <p:cNvPr id="3" name="Content Placeholder 2"/>
          <p:cNvSpPr>
            <a:spLocks noGrp="1"/>
          </p:cNvSpPr>
          <p:nvPr>
            <p:ph idx="1"/>
          </p:nvPr>
        </p:nvSpPr>
        <p:spPr>
          <a:xfrm>
            <a:off x="457200" y="1984916"/>
            <a:ext cx="8229600" cy="4141247"/>
          </a:xfrm>
        </p:spPr>
        <p:txBody>
          <a:bodyPr/>
          <a:lstStyle/>
          <a:p>
            <a:r>
              <a:rPr lang="en-US" dirty="0" smtClean="0"/>
              <a:t>Topic Sentence</a:t>
            </a:r>
          </a:p>
          <a:p>
            <a:r>
              <a:rPr lang="en-US" i="1" dirty="0" smtClean="0"/>
              <a:t>Signpost</a:t>
            </a:r>
          </a:p>
          <a:p>
            <a:r>
              <a:rPr lang="en-US" dirty="0" smtClean="0"/>
              <a:t>Explain how - “significance”</a:t>
            </a:r>
          </a:p>
          <a:p>
            <a:r>
              <a:rPr lang="en-US" dirty="0" smtClean="0"/>
              <a:t>Evidence to support your answer</a:t>
            </a:r>
          </a:p>
          <a:p>
            <a:pPr lvl="1"/>
            <a:r>
              <a:rPr lang="en-US" dirty="0" smtClean="0"/>
              <a:t>Dates, Facts &amp; Figures</a:t>
            </a:r>
          </a:p>
          <a:p>
            <a:pPr lvl="1"/>
            <a:r>
              <a:rPr lang="en-US" dirty="0" smtClean="0"/>
              <a:t>Historians?</a:t>
            </a:r>
          </a:p>
          <a:p>
            <a:endParaRPr lang="en-US" dirty="0"/>
          </a:p>
        </p:txBody>
      </p:sp>
      <p:pic>
        <p:nvPicPr>
          <p:cNvPr id="5" name="Picture 4"/>
          <p:cNvPicPr>
            <a:picLocks noChangeAspect="1"/>
          </p:cNvPicPr>
          <p:nvPr/>
        </p:nvPicPr>
        <p:blipFill>
          <a:blip r:embed="rId2"/>
          <a:stretch>
            <a:fillRect/>
          </a:stretch>
        </p:blipFill>
        <p:spPr>
          <a:xfrm>
            <a:off x="0" y="-1"/>
            <a:ext cx="9144000" cy="11670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09600" y="152400"/>
            <a:ext cx="8153400" cy="990600"/>
          </a:xfrm>
        </p:spPr>
        <p:txBody>
          <a:bodyPr>
            <a:normAutofit fontScale="90000"/>
          </a:bodyPr>
          <a:lstStyle/>
          <a:p>
            <a:r>
              <a:rPr lang="en-US" sz="4000">
                <a:latin typeface="Tw Cen MT" charset="0"/>
                <a:ea typeface="ＭＳ Ｐゴシック" charset="0"/>
                <a:cs typeface="ＭＳ Ｐゴシック" charset="0"/>
              </a:rPr>
              <a:t>Section A- Part 2 and Section B- Part 1</a:t>
            </a:r>
            <a:br>
              <a:rPr lang="en-US" sz="4000">
                <a:latin typeface="Tw Cen MT" charset="0"/>
                <a:ea typeface="ＭＳ Ｐゴシック" charset="0"/>
                <a:cs typeface="ＭＳ Ｐゴシック" charset="0"/>
              </a:rPr>
            </a:br>
            <a:r>
              <a:rPr lang="en-US" sz="4000">
                <a:latin typeface="Tw Cen MT" charset="0"/>
                <a:ea typeface="ＭＳ Ｐゴシック" charset="0"/>
                <a:cs typeface="ＭＳ Ｐゴシック" charset="0"/>
              </a:rPr>
              <a:t>Document Analysis</a:t>
            </a:r>
          </a:p>
        </p:txBody>
      </p:sp>
      <p:sp>
        <p:nvSpPr>
          <p:cNvPr id="46082" name="Content Placeholder 2"/>
          <p:cNvSpPr>
            <a:spLocks noGrp="1"/>
          </p:cNvSpPr>
          <p:nvPr>
            <p:ph sz="quarter" idx="1"/>
          </p:nvPr>
        </p:nvSpPr>
        <p:spPr>
          <a:xfrm>
            <a:off x="612775" y="1600200"/>
            <a:ext cx="8153400" cy="4495800"/>
          </a:xfrm>
        </p:spPr>
        <p:txBody>
          <a:bodyPr>
            <a:normAutofit fontScale="92500" lnSpcReduction="10000"/>
          </a:bodyPr>
          <a:lstStyle/>
          <a:p>
            <a:r>
              <a:rPr lang="en-US">
                <a:latin typeface="Tw Cen MT" charset="0"/>
                <a:ea typeface="ＭＳ Ｐゴシック" charset="0"/>
                <a:cs typeface="ＭＳ Ｐゴシック" charset="0"/>
              </a:rPr>
              <a:t>These two parts of the exam form one half of your exam marks.</a:t>
            </a:r>
          </a:p>
          <a:p>
            <a:r>
              <a:rPr lang="en-US">
                <a:latin typeface="Tw Cen MT" charset="0"/>
                <a:ea typeface="ＭＳ Ｐゴシック" charset="0"/>
                <a:cs typeface="ＭＳ Ｐゴシック" charset="0"/>
              </a:rPr>
              <a:t>Section A Part 2 assesses Area of Study 1 of your first chosen revolution while Section B Part 1 assesses Area of Study 2 of your second chosen revolution.</a:t>
            </a:r>
          </a:p>
          <a:p>
            <a:r>
              <a:rPr lang="en-US">
                <a:latin typeface="Tw Cen MT" charset="0"/>
                <a:ea typeface="ＭＳ Ｐゴシック" charset="0"/>
                <a:cs typeface="ＭＳ Ｐゴシック" charset="0"/>
              </a:rPr>
              <a:t>You are given four questions (labeled a to d) on each document.</a:t>
            </a:r>
          </a:p>
          <a:p>
            <a:r>
              <a:rPr lang="en-US">
                <a:latin typeface="Tw Cen MT" charset="0"/>
                <a:ea typeface="ＭＳ Ｐゴシック" charset="0"/>
                <a:cs typeface="ＭＳ Ｐゴシック" charset="0"/>
              </a:rPr>
              <a:t>The document could be any of the following types of documents:</a:t>
            </a:r>
          </a:p>
        </p:txBody>
      </p:sp>
    </p:spTree>
    <p:extLst>
      <p:ext uri="{BB962C8B-B14F-4D97-AF65-F5344CB8AC3E}">
        <p14:creationId xmlns:p14="http://schemas.microsoft.com/office/powerpoint/2010/main" val="17534862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Primary source document</a:t>
            </a:r>
          </a:p>
        </p:txBody>
      </p:sp>
      <p:sp>
        <p:nvSpPr>
          <p:cNvPr id="47106" name="Content Placeholder 2"/>
          <p:cNvSpPr>
            <a:spLocks noGrp="1"/>
          </p:cNvSpPr>
          <p:nvPr>
            <p:ph sz="quarter" idx="1"/>
          </p:nvPr>
        </p:nvSpPr>
        <p:spPr>
          <a:xfrm>
            <a:off x="612775" y="1600200"/>
            <a:ext cx="8153400" cy="4495800"/>
          </a:xfrm>
        </p:spPr>
        <p:txBody>
          <a:bodyPr/>
          <a:lstStyle/>
          <a:p>
            <a:endParaRPr lang="en-US">
              <a:latin typeface="Tw Cen MT" charset="0"/>
              <a:ea typeface="ＭＳ Ｐゴシック" charset="0"/>
              <a:cs typeface="ＭＳ Ｐゴシック" charset="0"/>
            </a:endParaRPr>
          </a:p>
        </p:txBody>
      </p:sp>
      <p:pic>
        <p:nvPicPr>
          <p:cNvPr id="4710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81100"/>
            <a:ext cx="68580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939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Historian</a:t>
            </a:r>
            <a:r>
              <a:rPr lang="ja-JP" altLang="en-US">
                <a:latin typeface="Tw Cen MT" charset="0"/>
                <a:ea typeface="ＭＳ Ｐゴシック" charset="0"/>
                <a:cs typeface="ＭＳ Ｐゴシック" charset="0"/>
              </a:rPr>
              <a:t>’</a:t>
            </a:r>
            <a:r>
              <a:rPr lang="en-US" altLang="ja-JP">
                <a:latin typeface="Tw Cen MT" charset="0"/>
                <a:ea typeface="ＭＳ Ｐゴシック" charset="0"/>
                <a:cs typeface="ＭＳ Ｐゴシック" charset="0"/>
              </a:rPr>
              <a:t>s account</a:t>
            </a:r>
            <a:endParaRPr lang="en-US">
              <a:latin typeface="Tw Cen MT" charset="0"/>
              <a:ea typeface="ＭＳ Ｐゴシック" charset="0"/>
              <a:cs typeface="ＭＳ Ｐゴシック" charset="0"/>
            </a:endParaRPr>
          </a:p>
        </p:txBody>
      </p:sp>
      <p:sp>
        <p:nvSpPr>
          <p:cNvPr id="48130" name="Content Placeholder 2"/>
          <p:cNvSpPr>
            <a:spLocks noGrp="1"/>
          </p:cNvSpPr>
          <p:nvPr>
            <p:ph sz="quarter" idx="1"/>
          </p:nvPr>
        </p:nvSpPr>
        <p:spPr>
          <a:xfrm>
            <a:off x="612775" y="1600200"/>
            <a:ext cx="8153400" cy="4495800"/>
          </a:xfrm>
        </p:spPr>
        <p:txBody>
          <a:bodyPr/>
          <a:lstStyle/>
          <a:p>
            <a:endParaRPr lang="en-US">
              <a:latin typeface="Tw Cen MT" charset="0"/>
              <a:ea typeface="ＭＳ Ｐゴシック" charset="0"/>
              <a:cs typeface="ＭＳ Ｐゴシック" charset="0"/>
            </a:endParaRPr>
          </a:p>
        </p:txBody>
      </p:sp>
      <p:pic>
        <p:nvPicPr>
          <p:cNvPr id="4813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081088"/>
            <a:ext cx="72390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4165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17555</TotalTime>
  <Words>1290</Words>
  <Application>Microsoft Macintosh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Revolution Exam</vt:lpstr>
      <vt:lpstr>The exam</vt:lpstr>
      <vt:lpstr>WHAT TO DO NOW?</vt:lpstr>
      <vt:lpstr>SHORT ANSWER QUESTIONS</vt:lpstr>
      <vt:lpstr>… explain how defeat in the Russo Japanese War of 1904 contributed to a revolutionary situation in 1905</vt:lpstr>
      <vt:lpstr>SHORT ANSWER QUESTIONS</vt:lpstr>
      <vt:lpstr>Section A- Part 2 and Section B- Part 1 Document Analysis</vt:lpstr>
      <vt:lpstr>Primary source document</vt:lpstr>
      <vt:lpstr>Historian’s account</vt:lpstr>
      <vt:lpstr>Image</vt:lpstr>
      <vt:lpstr>Map?</vt:lpstr>
      <vt:lpstr>Questions A and B</vt:lpstr>
      <vt:lpstr>Question C</vt:lpstr>
      <vt:lpstr>Question D</vt:lpstr>
      <vt:lpstr>ESSAY</vt:lpstr>
      <vt:lpstr>ESSAY</vt:lpstr>
      <vt:lpstr>ESSAY</vt:lpstr>
      <vt:lpstr>ESSAY</vt:lpstr>
      <vt:lpstr>ESSAY</vt:lpstr>
      <vt:lpstr>ESSAY</vt:lpstr>
      <vt:lpstr>ESSAY</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Exam</dc:title>
  <dc:creator>Brenton Millott</dc:creator>
  <cp:lastModifiedBy>Brenton Millott</cp:lastModifiedBy>
  <cp:revision>3</cp:revision>
  <dcterms:created xsi:type="dcterms:W3CDTF">2011-09-26T22:59:31Z</dcterms:created>
  <dcterms:modified xsi:type="dcterms:W3CDTF">2012-10-02T00:57:23Z</dcterms:modified>
</cp:coreProperties>
</file>