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BE7E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AE20863-18EA-4962-8047-D68CAAB4FDCF}"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2259816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AE20863-18EA-4962-8047-D68CAAB4FDCF}"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1136055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AE20863-18EA-4962-8047-D68CAAB4FDCF}"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1191692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AE20863-18EA-4962-8047-D68CAAB4FDCF}"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82820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20863-18EA-4962-8047-D68CAAB4FDCF}"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266220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AE20863-18EA-4962-8047-D68CAAB4FDCF}" type="datetimeFigureOut">
              <a:rPr lang="en-AU" smtClean="0"/>
              <a:t>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585342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AE20863-18EA-4962-8047-D68CAAB4FDCF}" type="datetimeFigureOut">
              <a:rPr lang="en-AU" smtClean="0"/>
              <a:t>5/06/2012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268010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AE20863-18EA-4962-8047-D68CAAB4FDCF}" type="datetimeFigureOut">
              <a:rPr lang="en-AU" smtClean="0"/>
              <a:t>5/06/2012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365899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20863-18EA-4962-8047-D68CAAB4FDCF}" type="datetimeFigureOut">
              <a:rPr lang="en-AU" smtClean="0"/>
              <a:t>5/06/2012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96502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20863-18EA-4962-8047-D68CAAB4FDCF}" type="datetimeFigureOut">
              <a:rPr lang="en-AU" smtClean="0"/>
              <a:t>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391565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20863-18EA-4962-8047-D68CAAB4FDCF}" type="datetimeFigureOut">
              <a:rPr lang="en-AU" smtClean="0"/>
              <a:t>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364F4E-C53F-4A8A-BF87-DA22EF50DAFB}" type="slidenum">
              <a:rPr lang="en-AU" smtClean="0"/>
              <a:t>‹#›</a:t>
            </a:fld>
            <a:endParaRPr lang="en-AU"/>
          </a:p>
        </p:txBody>
      </p:sp>
    </p:spTree>
    <p:extLst>
      <p:ext uri="{BB962C8B-B14F-4D97-AF65-F5344CB8AC3E}">
        <p14:creationId xmlns:p14="http://schemas.microsoft.com/office/powerpoint/2010/main" val="285017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eave">
          <a:fgClr>
            <a:srgbClr val="BE7E4E"/>
          </a:fgClr>
          <a:bgClr>
            <a:srgbClr val="FFCC66"/>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20863-18EA-4962-8047-D68CAAB4FDCF}" type="datetimeFigureOut">
              <a:rPr lang="en-AU" smtClean="0"/>
              <a:t>5/06/2012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64F4E-C53F-4A8A-BF87-DA22EF50DAFB}" type="slidenum">
              <a:rPr lang="en-AU" smtClean="0"/>
              <a:t>‹#›</a:t>
            </a:fld>
            <a:endParaRPr lang="en-AU"/>
          </a:p>
        </p:txBody>
      </p:sp>
    </p:spTree>
    <p:extLst>
      <p:ext uri="{BB962C8B-B14F-4D97-AF65-F5344CB8AC3E}">
        <p14:creationId xmlns:p14="http://schemas.microsoft.com/office/powerpoint/2010/main" val="2016880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External Threats of China</a:t>
            </a:r>
            <a:endParaRPr lang="en-AU" dirty="0"/>
          </a:p>
        </p:txBody>
      </p:sp>
      <p:sp>
        <p:nvSpPr>
          <p:cNvPr id="3" name="Subtitle 2"/>
          <p:cNvSpPr>
            <a:spLocks noGrp="1"/>
          </p:cNvSpPr>
          <p:nvPr>
            <p:ph type="subTitle" idx="1"/>
          </p:nvPr>
        </p:nvSpPr>
        <p:spPr/>
        <p:txBody>
          <a:bodyPr/>
          <a:lstStyle/>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9" y="12398"/>
            <a:ext cx="2798613" cy="1760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955" y="12398"/>
            <a:ext cx="2535840" cy="1760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1792" y="0"/>
            <a:ext cx="3108360" cy="1799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9354" y="5157192"/>
            <a:ext cx="2244646" cy="1690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40" y="5157192"/>
            <a:ext cx="2645021" cy="1763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1254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First Opium war</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Lin’s navy was defeated in 1839 which gave a foretaste for the future.</a:t>
            </a:r>
          </a:p>
          <a:p>
            <a:r>
              <a:rPr lang="en-AU" dirty="0" smtClean="0"/>
              <a:t>The ruler was reassured that the British were weak and inferior and that defeating them will be simple.</a:t>
            </a:r>
          </a:p>
          <a:p>
            <a:r>
              <a:rPr lang="en-AU" dirty="0" smtClean="0"/>
              <a:t>The mighty British navy in 1842 sailed at crushing will disposing opposition along the way .</a:t>
            </a:r>
          </a:p>
          <a:p>
            <a:r>
              <a:rPr lang="en-AU" dirty="0" smtClean="0"/>
              <a:t>When they became dangerously close to Nanjing the Chinese immediately asked for peace and signed the treaty of Nanjing.</a:t>
            </a:r>
            <a:endParaRPr lang="en-A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68922" cy="1484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637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Second Opium War</a:t>
            </a:r>
            <a:endParaRPr lang="en-AU" dirty="0"/>
          </a:p>
        </p:txBody>
      </p:sp>
      <p:sp>
        <p:nvSpPr>
          <p:cNvPr id="3" name="Content Placeholder 2"/>
          <p:cNvSpPr>
            <a:spLocks noGrp="1"/>
          </p:cNvSpPr>
          <p:nvPr>
            <p:ph idx="1"/>
          </p:nvPr>
        </p:nvSpPr>
        <p:spPr/>
        <p:txBody>
          <a:bodyPr/>
          <a:lstStyle/>
          <a:p>
            <a:r>
              <a:rPr lang="en-AU" dirty="0" smtClean="0"/>
              <a:t>The British believed the Chinese did an illegal search on one of their ships and dishonoured the British flag.</a:t>
            </a:r>
          </a:p>
          <a:p>
            <a:r>
              <a:rPr lang="en-AU" dirty="0" smtClean="0"/>
              <a:t>In 1856 the second Opium war commenced </a:t>
            </a:r>
          </a:p>
          <a:p>
            <a:r>
              <a:rPr lang="en-AU" dirty="0" smtClean="0"/>
              <a:t>It ended when Beijing fell to the French and British.</a:t>
            </a:r>
          </a:p>
          <a:p>
            <a:r>
              <a:rPr lang="en-AU" dirty="0" smtClean="0"/>
              <a:t>The treaty of Tianjin gave the British and French Chinese port access.</a:t>
            </a:r>
            <a:endParaRPr lang="en-A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9752" cy="1700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44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Sino Japanese War</a:t>
            </a:r>
            <a:endParaRPr lang="en-AU" dirty="0"/>
          </a:p>
        </p:txBody>
      </p:sp>
      <p:sp>
        <p:nvSpPr>
          <p:cNvPr id="3" name="Content Placeholder 2"/>
          <p:cNvSpPr>
            <a:spLocks noGrp="1"/>
          </p:cNvSpPr>
          <p:nvPr>
            <p:ph idx="1"/>
          </p:nvPr>
        </p:nvSpPr>
        <p:spPr/>
        <p:txBody>
          <a:bodyPr>
            <a:normAutofit lnSpcReduction="10000"/>
          </a:bodyPr>
          <a:lstStyle/>
          <a:p>
            <a:r>
              <a:rPr lang="en-AU" dirty="0" smtClean="0"/>
              <a:t>The Japanese wanted to obtain more land to help counter their rapid expansion so they targeted China.</a:t>
            </a:r>
          </a:p>
          <a:p>
            <a:r>
              <a:rPr lang="en-AU" dirty="0" smtClean="0"/>
              <a:t>Previous to the war China tried to industrialise their army but were still no match for Japan’s imperial force.</a:t>
            </a:r>
          </a:p>
          <a:p>
            <a:r>
              <a:rPr lang="en-AU" dirty="0" smtClean="0"/>
              <a:t>It ended in Japanese victory in 1895 and the treaty of Shimonoseki granted Japan Taiwan, Korea and the Liaodong Peninsula.</a:t>
            </a:r>
            <a:endParaRPr lang="en-A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336695"/>
            <a:ext cx="2483768" cy="149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203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Results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China suffered mass humiliation they believed the Japanese were simple “dwarf pirates.”</a:t>
            </a:r>
          </a:p>
          <a:p>
            <a:r>
              <a:rPr lang="en-AU" dirty="0" smtClean="0"/>
              <a:t>Showed the real weakness of China: leader wise and power wise.</a:t>
            </a:r>
          </a:p>
          <a:p>
            <a:r>
              <a:rPr lang="en-AU" dirty="0" smtClean="0"/>
              <a:t>Britain, Germany, France, Russia and Japan staked claims on territories and wanted to build on their individual empires and stocks such as mines, bases and railways.US secretary John Hay wanted China left open but China were still fearful in particular the powerful neighbours Japan.</a:t>
            </a:r>
            <a:endParaRPr lang="en-AU" dirty="0"/>
          </a:p>
        </p:txBody>
      </p:sp>
    </p:spTree>
    <p:extLst>
      <p:ext uri="{BB962C8B-B14F-4D97-AF65-F5344CB8AC3E}">
        <p14:creationId xmlns:p14="http://schemas.microsoft.com/office/powerpoint/2010/main" val="317854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Macartney</a:t>
            </a:r>
            <a:r>
              <a:rPr lang="en-AU" dirty="0" smtClean="0"/>
              <a:t> Mission</a:t>
            </a:r>
            <a:endParaRPr lang="en-AU" dirty="0"/>
          </a:p>
        </p:txBody>
      </p:sp>
      <p:sp>
        <p:nvSpPr>
          <p:cNvPr id="3" name="Content Placeholder 2"/>
          <p:cNvSpPr>
            <a:spLocks noGrp="1"/>
          </p:cNvSpPr>
          <p:nvPr>
            <p:ph idx="1"/>
          </p:nvPr>
        </p:nvSpPr>
        <p:spPr/>
        <p:txBody>
          <a:bodyPr/>
          <a:lstStyle/>
          <a:p>
            <a:r>
              <a:rPr lang="en-AU" dirty="0" smtClean="0"/>
              <a:t>In order to improve trade diplomatic relations with China. </a:t>
            </a:r>
          </a:p>
          <a:p>
            <a:r>
              <a:rPr lang="en-AU" dirty="0" smtClean="0"/>
              <a:t>Lord George </a:t>
            </a:r>
            <a:r>
              <a:rPr lang="en-AU" dirty="0" err="1" smtClean="0"/>
              <a:t>Macartney</a:t>
            </a:r>
            <a:r>
              <a:rPr lang="en-AU" dirty="0" smtClean="0"/>
              <a:t> or (hold your breath) the “ambassador extraordinary and plenipotentiary from the king of great Britain to the Emperor of China”, was sent to China. When they landed on the 3</a:t>
            </a:r>
            <a:r>
              <a:rPr lang="en-AU" baseline="30000" dirty="0" smtClean="0"/>
              <a:t>rd</a:t>
            </a:r>
            <a:r>
              <a:rPr lang="en-AU" dirty="0" smtClean="0"/>
              <a:t> of May in 1792 complications arose.</a:t>
            </a:r>
            <a:endParaRPr lang="en-AU"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54"/>
            <a:ext cx="1835696"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369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Complications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As soon as the 84 men landed on the Chinese shores they immediately showed disrespect in the eyes of the Chinese by refusing to bow before the Emperor.</a:t>
            </a:r>
          </a:p>
          <a:p>
            <a:r>
              <a:rPr lang="en-AU" dirty="0" smtClean="0"/>
              <a:t> Which the Chinese believed all other civilisations are inferior to the emperor. </a:t>
            </a:r>
          </a:p>
          <a:p>
            <a:r>
              <a:rPr lang="en-AU" dirty="0" smtClean="0"/>
              <a:t>This caused a large delay between the meeting between </a:t>
            </a:r>
            <a:r>
              <a:rPr lang="en-AU" dirty="0" err="1" smtClean="0"/>
              <a:t>Macartney</a:t>
            </a:r>
            <a:r>
              <a:rPr lang="en-AU" dirty="0" smtClean="0"/>
              <a:t> and the Emperor.</a:t>
            </a:r>
          </a:p>
          <a:p>
            <a:r>
              <a:rPr lang="en-AU" dirty="0" smtClean="0"/>
              <a:t> Eventually a compromise was reached where </a:t>
            </a:r>
            <a:r>
              <a:rPr lang="en-AU" dirty="0" err="1" smtClean="0"/>
              <a:t>Macartney</a:t>
            </a:r>
            <a:r>
              <a:rPr lang="en-AU" dirty="0" smtClean="0"/>
              <a:t> would bow to the emperor.</a:t>
            </a:r>
            <a:endParaRPr lang="en-A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27784" cy="1556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326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Meeting </a:t>
            </a:r>
            <a:endParaRPr lang="en-AU" dirty="0"/>
          </a:p>
        </p:txBody>
      </p:sp>
      <p:sp>
        <p:nvSpPr>
          <p:cNvPr id="3" name="Content Placeholder 2"/>
          <p:cNvSpPr>
            <a:spLocks noGrp="1"/>
          </p:cNvSpPr>
          <p:nvPr>
            <p:ph idx="1"/>
          </p:nvPr>
        </p:nvSpPr>
        <p:spPr/>
        <p:txBody>
          <a:bodyPr/>
          <a:lstStyle/>
          <a:p>
            <a:r>
              <a:rPr lang="en-AU" dirty="0" smtClean="0"/>
              <a:t>The meeting was successful to some extent. The Emperor was pleased by the tribute he received which included telescopes, English pottery and model ships. </a:t>
            </a:r>
            <a:br>
              <a:rPr lang="en-AU" dirty="0" smtClean="0"/>
            </a:br>
            <a:r>
              <a:rPr lang="en-AU" dirty="0" smtClean="0"/>
              <a:t>But the Emperor scoffed at the odd and seemingly disrespectful attitudes of the British.</a:t>
            </a:r>
          </a:p>
          <a:p>
            <a:r>
              <a:rPr lang="en-AU" dirty="0" smtClean="0"/>
              <a:t>A trade agreement was declined</a:t>
            </a:r>
            <a:endParaRPr lang="en-A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0" y="0"/>
            <a:ext cx="3010063"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730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Results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The English believed the Chinese were primitive and old fashioned and if in a war would be at a supreme disadvantage.</a:t>
            </a:r>
          </a:p>
          <a:p>
            <a:r>
              <a:rPr lang="en-AU" dirty="0" smtClean="0"/>
              <a:t>The Chinese believed allowing itself to be shut off from British diplomacy would help cease interest from other western powers.</a:t>
            </a:r>
          </a:p>
          <a:p>
            <a:r>
              <a:rPr lang="en-AU" dirty="0" smtClean="0"/>
              <a:t>Other missions' conducted by Britain obtained the same results of the first but the last mission by Lord Napier caused relations between Europe and China to strain. Weakening the Chinese Empire.</a:t>
            </a:r>
            <a:endParaRPr lang="en-AU" dirty="0"/>
          </a:p>
        </p:txBody>
      </p:sp>
    </p:spTree>
    <p:extLst>
      <p:ext uri="{BB962C8B-B14F-4D97-AF65-F5344CB8AC3E}">
        <p14:creationId xmlns:p14="http://schemas.microsoft.com/office/powerpoint/2010/main" val="123206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Trade conflict</a:t>
            </a:r>
            <a:endParaRPr lang="en-AU" dirty="0"/>
          </a:p>
        </p:txBody>
      </p:sp>
      <p:sp>
        <p:nvSpPr>
          <p:cNvPr id="3" name="Content Placeholder 2"/>
          <p:cNvSpPr>
            <a:spLocks noGrp="1"/>
          </p:cNvSpPr>
          <p:nvPr>
            <p:ph idx="1"/>
          </p:nvPr>
        </p:nvSpPr>
        <p:spPr/>
        <p:txBody>
          <a:bodyPr/>
          <a:lstStyle/>
          <a:p>
            <a:r>
              <a:rPr lang="en-AU" dirty="0" smtClean="0"/>
              <a:t>Britain stubbornly continued to push trade into China despite resentment by China.</a:t>
            </a:r>
          </a:p>
          <a:p>
            <a:r>
              <a:rPr lang="en-AU" dirty="0" smtClean="0"/>
              <a:t>Traders from Britain had to pay massive fees of silver to trade silk, porcelain and teas.</a:t>
            </a:r>
          </a:p>
          <a:p>
            <a:r>
              <a:rPr lang="en-AU" dirty="0" smtClean="0"/>
              <a:t>Tried to use Indian cotton to balance trade fees but failed.</a:t>
            </a:r>
          </a:p>
          <a:p>
            <a:r>
              <a:rPr lang="en-AU" dirty="0" smtClean="0"/>
              <a:t>In the late 1700’s The English found a solution the drug Opium.</a:t>
            </a:r>
            <a:endParaRPr lang="en-AU" dirty="0"/>
          </a:p>
        </p:txBody>
      </p:sp>
    </p:spTree>
    <p:extLst>
      <p:ext uri="{BB962C8B-B14F-4D97-AF65-F5344CB8AC3E}">
        <p14:creationId xmlns:p14="http://schemas.microsoft.com/office/powerpoint/2010/main" val="1768986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economic effects of Opium</a:t>
            </a:r>
            <a:endParaRPr lang="en-AU" dirty="0"/>
          </a:p>
        </p:txBody>
      </p:sp>
      <p:sp>
        <p:nvSpPr>
          <p:cNvPr id="3" name="Content Placeholder 2"/>
          <p:cNvSpPr>
            <a:spLocks noGrp="1"/>
          </p:cNvSpPr>
          <p:nvPr>
            <p:ph idx="1"/>
          </p:nvPr>
        </p:nvSpPr>
        <p:spPr/>
        <p:txBody>
          <a:bodyPr/>
          <a:lstStyle/>
          <a:p>
            <a:r>
              <a:rPr lang="en-AU" dirty="0" smtClean="0"/>
              <a:t>Opium is highly addictive and was highly demanded by the Chinese.</a:t>
            </a:r>
          </a:p>
          <a:p>
            <a:r>
              <a:rPr lang="en-AU" dirty="0" smtClean="0"/>
              <a:t>Merchants and Chinese gangs were willing to distribute opium for a fee.</a:t>
            </a:r>
          </a:p>
          <a:p>
            <a:r>
              <a:rPr lang="en-AU" dirty="0" smtClean="0"/>
              <a:t>Britain started to shift the balance of trade power in their favour and silver was now in the hand of opium smugglers.</a:t>
            </a:r>
          </a:p>
          <a:p>
            <a:endParaRPr lang="en-A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748237"/>
            <a:ext cx="3284062" cy="210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06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social effects of Opium</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Ten million Chinese became addicted to Opium which caused demoralisation amongst the people and also those that spent money on opium would spend the majority of their wages on it.</a:t>
            </a:r>
          </a:p>
          <a:p>
            <a:r>
              <a:rPr lang="en-AU" dirty="0" err="1" smtClean="0"/>
              <a:t>Commisoner</a:t>
            </a:r>
            <a:r>
              <a:rPr lang="en-AU" dirty="0" smtClean="0"/>
              <a:t> Lin </a:t>
            </a:r>
            <a:r>
              <a:rPr lang="en-AU" dirty="0" err="1" smtClean="0"/>
              <a:t>Zexu</a:t>
            </a:r>
            <a:r>
              <a:rPr lang="en-AU" dirty="0" smtClean="0"/>
              <a:t> tried to cease trade of Opium using a bizarre form of rehab which included cutting smokers upper lip off to make sure they don’t smoke the pipe again.</a:t>
            </a:r>
          </a:p>
          <a:p>
            <a:r>
              <a:rPr lang="en-AU" dirty="0" smtClean="0"/>
              <a:t>In a some what Chinese Boston Tea Party Lin had 1000 tonnes of seized  opium burned and washed out to sea.</a:t>
            </a:r>
          </a:p>
          <a:p>
            <a:endParaRPr lang="en-AU" dirty="0" smtClean="0"/>
          </a:p>
          <a:p>
            <a:endParaRPr lang="en-A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5517233"/>
            <a:ext cx="6444208" cy="1340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886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Results</a:t>
            </a:r>
            <a:endParaRPr lang="en-AU" dirty="0"/>
          </a:p>
        </p:txBody>
      </p:sp>
      <p:sp>
        <p:nvSpPr>
          <p:cNvPr id="3" name="Content Placeholder 2"/>
          <p:cNvSpPr>
            <a:spLocks noGrp="1"/>
          </p:cNvSpPr>
          <p:nvPr>
            <p:ph idx="1"/>
          </p:nvPr>
        </p:nvSpPr>
        <p:spPr/>
        <p:txBody>
          <a:bodyPr>
            <a:normAutofit lnSpcReduction="10000"/>
          </a:bodyPr>
          <a:lstStyle/>
          <a:p>
            <a:r>
              <a:rPr lang="en-AU" dirty="0" smtClean="0"/>
              <a:t>Lin’s stance on Opium was considered arrogant and unreasonable.</a:t>
            </a:r>
          </a:p>
          <a:p>
            <a:r>
              <a:rPr lang="en-AU" dirty="0" smtClean="0"/>
              <a:t>China refused to enter treaty agreements or negotiations.</a:t>
            </a:r>
          </a:p>
          <a:p>
            <a:r>
              <a:rPr lang="en-AU" dirty="0" smtClean="0"/>
              <a:t>Lin demanded that the British hand over those responsible for the death of a Hong Kong man. The British refused so Lin sent Chinese war junks to confront the British navy which triggered the first opium war.</a:t>
            </a:r>
            <a:endParaRPr lang="en-AU" dirty="0"/>
          </a:p>
        </p:txBody>
      </p:sp>
    </p:spTree>
    <p:extLst>
      <p:ext uri="{BB962C8B-B14F-4D97-AF65-F5344CB8AC3E}">
        <p14:creationId xmlns:p14="http://schemas.microsoft.com/office/powerpoint/2010/main" val="28393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768</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External Threats of China</vt:lpstr>
      <vt:lpstr>The Macartney Mission</vt:lpstr>
      <vt:lpstr>Complications</vt:lpstr>
      <vt:lpstr>The Meeting </vt:lpstr>
      <vt:lpstr>The Results</vt:lpstr>
      <vt:lpstr>Trade conflict</vt:lpstr>
      <vt:lpstr>The economic effects of Opium</vt:lpstr>
      <vt:lpstr>The social effects of Opium</vt:lpstr>
      <vt:lpstr>Results</vt:lpstr>
      <vt:lpstr>First Opium war</vt:lpstr>
      <vt:lpstr>Second Opium War</vt:lpstr>
      <vt:lpstr>Sino Japanese War</vt:lpstr>
      <vt:lpstr>Results</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NEILSON</dc:creator>
  <cp:lastModifiedBy>Andrew NEILSON</cp:lastModifiedBy>
  <cp:revision>43</cp:revision>
  <dcterms:created xsi:type="dcterms:W3CDTF">2012-06-04T10:48:06Z</dcterms:created>
  <dcterms:modified xsi:type="dcterms:W3CDTF">2012-06-05T04:46:03Z</dcterms:modified>
</cp:coreProperties>
</file>