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7"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63BBA9-E971-4DFE-B81F-CACA5CBB0AAC}"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3BBA9-E971-4DFE-B81F-CACA5CBB0AAC}"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3BBA9-E971-4DFE-B81F-CACA5CBB0AAC}"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3BBA9-E971-4DFE-B81F-CACA5CBB0AAC}"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63BBA9-E971-4DFE-B81F-CACA5CBB0AAC}"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3BBA9-E971-4DFE-B81F-CACA5CBB0AAC}"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63BBA9-E971-4DFE-B81F-CACA5CBB0AAC}" type="datetimeFigureOut">
              <a:rPr lang="en-US" smtClean="0"/>
              <a:pPr/>
              <a:t>6/5/2012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3BBA9-E971-4DFE-B81F-CACA5CBB0AAC}" type="datetimeFigureOut">
              <a:rPr lang="en-US" smtClean="0"/>
              <a:pPr/>
              <a:t>6/5/2012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3BBA9-E971-4DFE-B81F-CACA5CBB0AAC}" type="datetimeFigureOut">
              <a:rPr lang="en-US" smtClean="0"/>
              <a:pPr/>
              <a:t>6/5/2012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3BBA9-E971-4DFE-B81F-CACA5CBB0AAC}"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3BBA9-E971-4DFE-B81F-CACA5CBB0AAC}"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6E593-9ED3-4C0B-BA71-1354F06554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3BBA9-E971-4DFE-B81F-CACA5CBB0AAC}" type="datetimeFigureOut">
              <a:rPr lang="en-US" smtClean="0"/>
              <a:pPr/>
              <a:t>6/5/2012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6E593-9ED3-4C0B-BA71-1354F06554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592" y="1"/>
            <a:ext cx="11017224" cy="6857999"/>
          </a:xfrm>
          <a:ln>
            <a:noFill/>
          </a:ln>
        </p:spPr>
        <p:txBody>
          <a:bodyPr>
            <a:noAutofit/>
          </a:bodyPr>
          <a:lstStyle/>
          <a:p>
            <a:pPr algn="just"/>
            <a:r>
              <a:rPr lang="en-AU" sz="4800" dirty="0" smtClean="0">
                <a:ln>
                  <a:solidFill>
                    <a:schemeClr val="accent1"/>
                  </a:solidFill>
                </a:ln>
                <a:solidFill>
                  <a:srgbClr val="FFFF00"/>
                </a:solidFill>
              </a:rPr>
              <a:t>Self strengthening and Cixi Self strengthening and Cixi Self strengthening and Cixi </a:t>
            </a:r>
            <a:r>
              <a:rPr lang="en-AU" sz="4800" dirty="0" smtClean="0">
                <a:ln>
                  <a:solidFill>
                    <a:schemeClr val="tx1"/>
                  </a:solidFill>
                </a:ln>
                <a:solidFill>
                  <a:srgbClr val="0070C0"/>
                </a:solidFill>
                <a:latin typeface="Matura MT Script Capitals" pitchFamily="66" charset="0"/>
              </a:rPr>
              <a:t>Self strengthening </a:t>
            </a:r>
            <a:r>
              <a:rPr lang="en-AU" sz="4800" dirty="0" smtClean="0">
                <a:ln>
                  <a:solidFill>
                    <a:schemeClr val="accent1"/>
                  </a:solidFill>
                </a:ln>
                <a:solidFill>
                  <a:srgbClr val="FFFF00"/>
                </a:solidFill>
              </a:rPr>
              <a:t>and Cixi Self strengthening and Cixi Self strengthening and Cixi Self strengthening and Cixi Self strengthening </a:t>
            </a:r>
            <a:r>
              <a:rPr lang="en-AU" sz="4800" dirty="0" smtClean="0">
                <a:ln>
                  <a:solidFill>
                    <a:schemeClr val="tx1"/>
                  </a:solidFill>
                </a:ln>
                <a:solidFill>
                  <a:srgbClr val="0070C0"/>
                </a:solidFill>
                <a:latin typeface="Matura MT Script Capitals" pitchFamily="66" charset="0"/>
              </a:rPr>
              <a:t>and Cixi </a:t>
            </a:r>
            <a:r>
              <a:rPr lang="en-AU" sz="4800" dirty="0" smtClean="0">
                <a:ln>
                  <a:solidFill>
                    <a:schemeClr val="accent1"/>
                  </a:solidFill>
                </a:ln>
                <a:solidFill>
                  <a:srgbClr val="FFFF00"/>
                </a:solidFill>
              </a:rPr>
              <a:t>Self strengthening and Cixi Self strengthening and Cixi Self strengthening and Cixi Self strengthening and Cixi Self strengthening and Cixi Self strengthening and Cixi Self strengthening</a:t>
            </a:r>
            <a:endParaRPr lang="en-US" sz="4800" dirty="0">
              <a:ln>
                <a:solidFill>
                  <a:schemeClr val="accent1"/>
                </a:solidFill>
              </a:ln>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800" dirty="0" smtClean="0">
                <a:latin typeface="Corbel" pitchFamily="34" charset="0"/>
              </a:rPr>
              <a:t>Cixi was the concubine of Emperor Xianfeng. </a:t>
            </a:r>
          </a:p>
          <a:p>
            <a:pPr marL="0" indent="0">
              <a:buNone/>
            </a:pPr>
            <a:r>
              <a:rPr lang="en-US" sz="2800" dirty="0" smtClean="0">
                <a:latin typeface="Corbel" pitchFamily="34" charset="0"/>
              </a:rPr>
              <a:t>As his wife Cian was not able to have</a:t>
            </a:r>
          </a:p>
          <a:p>
            <a:pPr marL="0" indent="0">
              <a:buNone/>
            </a:pPr>
            <a:r>
              <a:rPr lang="en-US" sz="2800" dirty="0">
                <a:latin typeface="Corbel" pitchFamily="34" charset="0"/>
              </a:rPr>
              <a:t>c</a:t>
            </a:r>
            <a:r>
              <a:rPr lang="en-US" sz="2800" dirty="0" smtClean="0">
                <a:latin typeface="Corbel" pitchFamily="34" charset="0"/>
              </a:rPr>
              <a:t>hildren, Cixi gave him his only heir; </a:t>
            </a:r>
          </a:p>
          <a:p>
            <a:pPr marL="0" indent="0">
              <a:buNone/>
            </a:pPr>
            <a:r>
              <a:rPr lang="en-US" sz="2800" dirty="0" err="1" smtClean="0">
                <a:latin typeface="Corbel" pitchFamily="34" charset="0"/>
              </a:rPr>
              <a:t>Tonghzi</a:t>
            </a:r>
            <a:r>
              <a:rPr lang="en-US" sz="2800" dirty="0" smtClean="0">
                <a:latin typeface="Corbel" pitchFamily="34" charset="0"/>
              </a:rPr>
              <a:t>.</a:t>
            </a:r>
          </a:p>
          <a:p>
            <a:pPr marL="0" indent="0">
              <a:buNone/>
            </a:pPr>
            <a:r>
              <a:rPr lang="en-US" sz="2800" dirty="0" smtClean="0">
                <a:latin typeface="Corbel" pitchFamily="34" charset="0"/>
              </a:rPr>
              <a:t>After Xianfeng’s death in 1861, the</a:t>
            </a:r>
          </a:p>
          <a:p>
            <a:pPr marL="0" indent="0">
              <a:buNone/>
            </a:pPr>
            <a:r>
              <a:rPr lang="en-US" sz="2800" dirty="0" smtClean="0">
                <a:latin typeface="Corbel" pitchFamily="34" charset="0"/>
              </a:rPr>
              <a:t>Gang of Eight headed by Prince Su</a:t>
            </a:r>
          </a:p>
          <a:p>
            <a:pPr marL="0" indent="0">
              <a:buNone/>
            </a:pPr>
            <a:r>
              <a:rPr lang="en-US" sz="2800" dirty="0" smtClean="0">
                <a:latin typeface="Corbel" pitchFamily="34" charset="0"/>
              </a:rPr>
              <a:t>Shun, assumed powers of regency.</a:t>
            </a:r>
          </a:p>
          <a:p>
            <a:pPr marL="0" indent="0">
              <a:buNone/>
            </a:pPr>
            <a:r>
              <a:rPr lang="en-US" sz="2800" dirty="0" smtClean="0">
                <a:latin typeface="Corbel" pitchFamily="34" charset="0"/>
              </a:rPr>
              <a:t>However, Prince Gong and Empresses</a:t>
            </a:r>
          </a:p>
          <a:p>
            <a:pPr marL="0" indent="0">
              <a:buNone/>
            </a:pPr>
            <a:r>
              <a:rPr lang="en-US" sz="2800" dirty="0" smtClean="0">
                <a:latin typeface="Corbel" pitchFamily="34" charset="0"/>
              </a:rPr>
              <a:t>Cixi and Cian staged a successful coup </a:t>
            </a:r>
          </a:p>
          <a:p>
            <a:pPr marL="0" indent="0">
              <a:buNone/>
            </a:pPr>
            <a:r>
              <a:rPr lang="en-US" sz="2800" dirty="0" smtClean="0">
                <a:latin typeface="Corbel" pitchFamily="34" charset="0"/>
              </a:rPr>
              <a:t>and became co-regents.</a:t>
            </a:r>
          </a:p>
        </p:txBody>
      </p:sp>
      <p:sp>
        <p:nvSpPr>
          <p:cNvPr id="4" name="Rectangle 3"/>
          <p:cNvSpPr/>
          <p:nvPr/>
        </p:nvSpPr>
        <p:spPr>
          <a:xfrm>
            <a:off x="0" y="417438"/>
            <a:ext cx="7524328" cy="923330"/>
          </a:xfrm>
          <a:prstGeom prst="rect">
            <a:avLst/>
          </a:prstGeom>
          <a:noFill/>
        </p:spPr>
        <p:txBody>
          <a:bodyPr wrap="square" lIns="91440" tIns="45720" rIns="91440" bIns="45720">
            <a:spAutoFit/>
          </a:bodyPr>
          <a:lstStyle/>
          <a:p>
            <a:r>
              <a:rPr lang="en-AU" sz="5400" b="1" cap="none" spc="0" dirty="0" err="1" smtClean="0">
                <a:ln w="12700">
                  <a:solidFill>
                    <a:schemeClr val="tx1"/>
                  </a:solidFill>
                  <a:prstDash val="solid"/>
                </a:ln>
                <a:solidFill>
                  <a:srgbClr val="0070C0"/>
                </a:solidFill>
                <a:effectLst>
                  <a:outerShdw blurRad="41275" dist="20320" dir="1800000" algn="tl" rotWithShape="0">
                    <a:srgbClr val="000000">
                      <a:alpha val="40000"/>
                    </a:srgbClr>
                  </a:outerShdw>
                </a:effectLst>
                <a:latin typeface="Matura MT Script Capitals" pitchFamily="66" charset="0"/>
              </a:rPr>
              <a:t>Cixi</a:t>
            </a:r>
            <a:endParaRPr lang="en-US" sz="5400" b="1" cap="none" spc="0" dirty="0">
              <a:ln w="12700">
                <a:solidFill>
                  <a:schemeClr val="tx1"/>
                </a:solidFill>
                <a:prstDash val="solid"/>
              </a:ln>
              <a:solidFill>
                <a:srgbClr val="0070C0"/>
              </a:solidFill>
              <a:effectLst>
                <a:outerShdw blurRad="41275" dist="20320" dir="1800000" algn="tl" rotWithShape="0">
                  <a:srgbClr val="000000">
                    <a:alpha val="40000"/>
                  </a:srgbClr>
                </a:outerShdw>
              </a:effectLst>
              <a:latin typeface="Matura MT Script Capitals" pitchFamily="66" charset="0"/>
            </a:endParaRPr>
          </a:p>
        </p:txBody>
      </p:sp>
      <p:pic>
        <p:nvPicPr>
          <p:cNvPr id="1026" name="Picture 2" descr="http://wpcontent.answcdn.com/wikipedia/commons/thumb/4/42/The_Portrait_of_the_Qing_Dynasty_Cixi_Imperial_Dowager_Empress_of_China_in_the_1900s.PNG/250px-The_Portrait_of_the_Qing_Dynasty_Cixi_Imperial_Dowager_Empress_of_China_in_the_1900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33703" y="2112062"/>
            <a:ext cx="2381250" cy="336232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6876256" y="5474388"/>
            <a:ext cx="1296144" cy="369332"/>
          </a:xfrm>
          <a:prstGeom prst="rect">
            <a:avLst/>
          </a:prstGeom>
          <a:noFill/>
        </p:spPr>
        <p:txBody>
          <a:bodyPr wrap="square" rtlCol="0">
            <a:spAutoFit/>
          </a:bodyPr>
          <a:lstStyle/>
          <a:p>
            <a:pPr algn="ctr"/>
            <a:r>
              <a:rPr lang="en-AU" i="1" dirty="0" smtClean="0">
                <a:latin typeface="Corbel" pitchFamily="34" charset="0"/>
              </a:rPr>
              <a:t>1835-1908</a:t>
            </a:r>
            <a:endParaRPr lang="en-AU" i="1" dirty="0">
              <a:latin typeface="Corbel" pitchFamily="34" charset="0"/>
            </a:endParaRPr>
          </a:p>
        </p:txBody>
      </p:sp>
      <p:sp>
        <p:nvSpPr>
          <p:cNvPr id="6" name="TextBox 5"/>
          <p:cNvSpPr txBox="1"/>
          <p:nvPr/>
        </p:nvSpPr>
        <p:spPr>
          <a:xfrm>
            <a:off x="948938" y="1156801"/>
            <a:ext cx="7200800" cy="369332"/>
          </a:xfrm>
          <a:prstGeom prst="rect">
            <a:avLst/>
          </a:prstGeom>
          <a:noFill/>
        </p:spPr>
        <p:txBody>
          <a:bodyPr wrap="square" rtlCol="0">
            <a:spAutoFit/>
          </a:bodyPr>
          <a:lstStyle/>
          <a:p>
            <a:r>
              <a:rPr lang="en-AU" i="1" dirty="0" smtClean="0">
                <a:latin typeface="Corbel" pitchFamily="34" charset="0"/>
              </a:rPr>
              <a:t>“Her ruthlessness was as proverbial as her extravagance.” – John </a:t>
            </a:r>
            <a:r>
              <a:rPr lang="en-AU" i="1" dirty="0" err="1" smtClean="0">
                <a:latin typeface="Corbel" pitchFamily="34" charset="0"/>
              </a:rPr>
              <a:t>Robottom</a:t>
            </a:r>
            <a:endParaRPr lang="en-AU" i="1" dirty="0">
              <a:latin typeface="Corbe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5770984" cy="5703566"/>
          </a:xfrm>
        </p:spPr>
        <p:txBody>
          <a:bodyPr>
            <a:normAutofit/>
          </a:bodyPr>
          <a:lstStyle/>
          <a:p>
            <a:pPr marL="0" indent="0">
              <a:buNone/>
            </a:pPr>
            <a:r>
              <a:rPr lang="en-AU" sz="2400" dirty="0" smtClean="0">
                <a:latin typeface="Corbel" pitchFamily="34" charset="0"/>
              </a:rPr>
              <a:t>As co-regents, Empress Cixi and Empress Cian were required to take part in the Imperial Court. However, women were not permitted to be present during an Imperial assembly and instead they managed affairs behind a silk curtain.</a:t>
            </a:r>
          </a:p>
          <a:p>
            <a:pPr marL="0" indent="0">
              <a:buNone/>
            </a:pPr>
            <a:r>
              <a:rPr lang="en-AU" sz="2400" dirty="0" smtClean="0">
                <a:latin typeface="Corbel" pitchFamily="34" charset="0"/>
              </a:rPr>
              <a:t>As Cian was relatively reserved, Cixi became the dominant force and was known as the ‘power behind the silk curtain.’</a:t>
            </a:r>
          </a:p>
          <a:p>
            <a:pPr marL="0" indent="0">
              <a:buNone/>
            </a:pPr>
            <a:endParaRPr lang="en-AU" sz="2400" dirty="0">
              <a:latin typeface="Corbel" pitchFamily="34" charset="0"/>
            </a:endParaRPr>
          </a:p>
          <a:p>
            <a:pPr marL="0" indent="0">
              <a:buNone/>
            </a:pPr>
            <a:r>
              <a:rPr lang="en-AU" sz="2400" dirty="0" smtClean="0">
                <a:latin typeface="Corbel" pitchFamily="34" charset="0"/>
              </a:rPr>
              <a:t>Empress Cixi lived an extravagant lifestyle surrounded by ‘half-men’ slaves who were rumoured to have not been eunuch but rather her sex slaves.</a:t>
            </a:r>
          </a:p>
          <a:p>
            <a:pPr marL="0" indent="0">
              <a:buNone/>
            </a:pPr>
            <a:endParaRPr lang="en-AU" sz="2400" dirty="0">
              <a:latin typeface="Corbel" pitchFamily="34" charset="0"/>
            </a:endParaRPr>
          </a:p>
          <a:p>
            <a:pPr marL="0" indent="0">
              <a:buNone/>
            </a:pPr>
            <a:endParaRPr lang="en-AU" sz="2400" dirty="0" smtClean="0">
              <a:latin typeface="Corbel" pitchFamily="34" charset="0"/>
            </a:endParaRPr>
          </a:p>
          <a:p>
            <a:pPr marL="0" indent="0">
              <a:buNone/>
            </a:pPr>
            <a:endParaRPr lang="en-AU" sz="2400" dirty="0">
              <a:latin typeface="Corbel" pitchFamily="34" charset="0"/>
            </a:endParaRPr>
          </a:p>
          <a:p>
            <a:pPr marL="0" indent="0">
              <a:buNone/>
            </a:pPr>
            <a:endParaRPr lang="en-AU" sz="2400" dirty="0" smtClean="0">
              <a:latin typeface="Corbel" pitchFamily="34" charset="0"/>
            </a:endParaRPr>
          </a:p>
          <a:p>
            <a:pPr marL="0" indent="0">
              <a:buNone/>
            </a:pPr>
            <a:endParaRPr lang="en-AU" sz="2400" dirty="0">
              <a:latin typeface="Corbel" pitchFamily="34" charset="0"/>
            </a:endParaRPr>
          </a:p>
        </p:txBody>
      </p:sp>
      <p:pic>
        <p:nvPicPr>
          <p:cNvPr id="2050" name="Picture 2" descr="http://www.cnn.com/SPECIALS/1999/china.50/imperial.icon/rulers/link.cixi.sackl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836712"/>
            <a:ext cx="3076575" cy="53435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3242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AU" sz="2400" dirty="0" smtClean="0">
                <a:latin typeface="Corbel" pitchFamily="34" charset="0"/>
              </a:rPr>
              <a:t>When Emperor </a:t>
            </a:r>
            <a:r>
              <a:rPr lang="en-AU" sz="2400" dirty="0" err="1" smtClean="0">
                <a:latin typeface="Corbel" pitchFamily="34" charset="0"/>
              </a:rPr>
              <a:t>Tonghzi</a:t>
            </a:r>
            <a:r>
              <a:rPr lang="en-AU" sz="2400" dirty="0" smtClean="0">
                <a:latin typeface="Corbel" pitchFamily="34" charset="0"/>
              </a:rPr>
              <a:t> died in 1875 aged 19, Cixi used her influence in order to all her nephew </a:t>
            </a:r>
            <a:r>
              <a:rPr lang="en-AU" sz="2400" dirty="0" err="1" smtClean="0">
                <a:latin typeface="Corbel" pitchFamily="34" charset="0"/>
              </a:rPr>
              <a:t>Guangxu</a:t>
            </a:r>
            <a:r>
              <a:rPr lang="en-AU" sz="2400" dirty="0" smtClean="0">
                <a:latin typeface="Corbel" pitchFamily="34" charset="0"/>
              </a:rPr>
              <a:t> to precede him.</a:t>
            </a:r>
          </a:p>
          <a:p>
            <a:pPr marL="0" indent="0">
              <a:buNone/>
            </a:pPr>
            <a:r>
              <a:rPr lang="en-AU" sz="2400" dirty="0" smtClean="0">
                <a:latin typeface="Corbel" pitchFamily="34" charset="0"/>
              </a:rPr>
              <a:t>As he was also a child emperor, Cixi adopted him as her son in order to remain regent. She did not allow </a:t>
            </a:r>
            <a:r>
              <a:rPr lang="en-AU" sz="2400" dirty="0" err="1" smtClean="0">
                <a:latin typeface="Corbel" pitchFamily="34" charset="0"/>
              </a:rPr>
              <a:t>Guangxu</a:t>
            </a:r>
            <a:r>
              <a:rPr lang="en-AU" sz="2400" dirty="0" smtClean="0">
                <a:latin typeface="Corbel" pitchFamily="34" charset="0"/>
              </a:rPr>
              <a:t> full reign until 1189 when he was married.</a:t>
            </a:r>
          </a:p>
          <a:p>
            <a:pPr marL="0" indent="0">
              <a:buNone/>
            </a:pPr>
            <a:endParaRPr lang="en-AU" sz="2400" dirty="0">
              <a:latin typeface="Corbel" pitchFamily="34" charset="0"/>
            </a:endParaRPr>
          </a:p>
          <a:p>
            <a:pPr marL="0" indent="0">
              <a:buNone/>
            </a:pPr>
            <a:r>
              <a:rPr lang="en-AU" sz="2400" dirty="0" smtClean="0">
                <a:latin typeface="Corbel" pitchFamily="34" charset="0"/>
              </a:rPr>
              <a:t>Common portrayals:</a:t>
            </a:r>
          </a:p>
          <a:p>
            <a:r>
              <a:rPr lang="en-AU" sz="2400" dirty="0" smtClean="0">
                <a:latin typeface="Corbel" pitchFamily="34" charset="0"/>
              </a:rPr>
              <a:t>Wicked Witch of the West/Empress of the West </a:t>
            </a:r>
          </a:p>
          <a:p>
            <a:r>
              <a:rPr lang="en-AU" sz="2400" dirty="0" smtClean="0">
                <a:latin typeface="Corbel" pitchFamily="34" charset="0"/>
              </a:rPr>
              <a:t>A reptilian dragon lady</a:t>
            </a:r>
          </a:p>
          <a:p>
            <a:r>
              <a:rPr lang="en-AU" sz="2400" dirty="0" smtClean="0">
                <a:latin typeface="Corbel" pitchFamily="34" charset="0"/>
              </a:rPr>
              <a:t>Iron-willed, oversexed Manchu concubine</a:t>
            </a:r>
          </a:p>
          <a:p>
            <a:pPr marL="0" indent="0">
              <a:buNone/>
            </a:pPr>
            <a:endParaRPr lang="en-AU" sz="2400" dirty="0">
              <a:latin typeface="Corbel" pitchFamily="34" charset="0"/>
            </a:endParaRPr>
          </a:p>
        </p:txBody>
      </p:sp>
    </p:spTree>
    <p:extLst>
      <p:ext uri="{BB962C8B-B14F-4D97-AF65-F5344CB8AC3E}">
        <p14:creationId xmlns:p14="http://schemas.microsoft.com/office/powerpoint/2010/main" xmlns="" val="1362500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24328" cy="1938992"/>
          </a:xfrm>
          <a:prstGeom prst="rect">
            <a:avLst/>
          </a:prstGeom>
          <a:noFill/>
        </p:spPr>
        <p:txBody>
          <a:bodyPr wrap="square" lIns="91440" tIns="45720" rIns="91440" bIns="45720">
            <a:spAutoFit/>
          </a:bodyPr>
          <a:lstStyle/>
          <a:p>
            <a:r>
              <a:rPr lang="en-AU" sz="5400" b="1" cap="none" spc="0" dirty="0" smtClean="0">
                <a:ln w="12700">
                  <a:solidFill>
                    <a:schemeClr val="tx1"/>
                  </a:solidFill>
                  <a:prstDash val="solid"/>
                </a:ln>
                <a:solidFill>
                  <a:srgbClr val="0070C0"/>
                </a:solidFill>
                <a:effectLst>
                  <a:outerShdw blurRad="41275" dist="20320" dir="1800000" algn="tl" rotWithShape="0">
                    <a:srgbClr val="000000">
                      <a:alpha val="40000"/>
                    </a:srgbClr>
                  </a:outerShdw>
                </a:effectLst>
                <a:latin typeface="Matura MT Script Capitals" pitchFamily="66" charset="0"/>
              </a:rPr>
              <a:t>Self      	</a:t>
            </a:r>
          </a:p>
          <a:p>
            <a:r>
              <a:rPr lang="en-AU" sz="5400" b="1" dirty="0">
                <a:ln w="12700">
                  <a:solidFill>
                    <a:schemeClr val="tx1"/>
                  </a:solidFill>
                  <a:prstDash val="solid"/>
                </a:ln>
                <a:solidFill>
                  <a:srgbClr val="0070C0"/>
                </a:solidFill>
                <a:effectLst>
                  <a:outerShdw blurRad="41275" dist="20320" dir="1800000" algn="tl" rotWithShape="0">
                    <a:srgbClr val="000000">
                      <a:alpha val="40000"/>
                    </a:srgbClr>
                  </a:outerShdw>
                </a:effectLst>
                <a:latin typeface="Matura MT Script Capitals" pitchFamily="66" charset="0"/>
              </a:rPr>
              <a:t>	</a:t>
            </a:r>
            <a:r>
              <a:rPr lang="en-AU" sz="6600" b="1" cap="none" spc="0" dirty="0" smtClean="0">
                <a:ln w="12700">
                  <a:solidFill>
                    <a:schemeClr val="tx1"/>
                  </a:solidFill>
                  <a:prstDash val="solid"/>
                </a:ln>
                <a:solidFill>
                  <a:srgbClr val="0070C0"/>
                </a:solidFill>
                <a:effectLst>
                  <a:outerShdw blurRad="41275" dist="20320" dir="1800000" algn="tl" rotWithShape="0">
                    <a:srgbClr val="000000">
                      <a:alpha val="40000"/>
                    </a:srgbClr>
                  </a:outerShdw>
                </a:effectLst>
                <a:latin typeface="Matura MT Script Capitals" pitchFamily="66" charset="0"/>
              </a:rPr>
              <a:t>strengthening</a:t>
            </a:r>
            <a:endParaRPr lang="en-US" sz="5400" b="1" cap="none" spc="0" dirty="0">
              <a:ln w="12700">
                <a:solidFill>
                  <a:schemeClr val="tx1"/>
                </a:solidFill>
                <a:prstDash val="solid"/>
              </a:ln>
              <a:solidFill>
                <a:srgbClr val="0070C0"/>
              </a:solidFill>
              <a:effectLst>
                <a:outerShdw blurRad="41275" dist="20320" dir="1800000" algn="tl" rotWithShape="0">
                  <a:srgbClr val="000000">
                    <a:alpha val="40000"/>
                  </a:srgbClr>
                </a:outerShdw>
              </a:effectLst>
              <a:latin typeface="Matura MT Script Capitals" pitchFamily="66" charset="0"/>
            </a:endParaRPr>
          </a:p>
        </p:txBody>
      </p:sp>
      <p:sp>
        <p:nvSpPr>
          <p:cNvPr id="6" name="TextBox 5"/>
          <p:cNvSpPr txBox="1"/>
          <p:nvPr/>
        </p:nvSpPr>
        <p:spPr>
          <a:xfrm>
            <a:off x="539552" y="2132856"/>
            <a:ext cx="7992888" cy="4524315"/>
          </a:xfrm>
          <a:prstGeom prst="rect">
            <a:avLst/>
          </a:prstGeom>
          <a:noFill/>
        </p:spPr>
        <p:txBody>
          <a:bodyPr wrap="square" rtlCol="0">
            <a:spAutoFit/>
          </a:bodyPr>
          <a:lstStyle/>
          <a:p>
            <a:pPr algn="ctr"/>
            <a:r>
              <a:rPr lang="en-AU" sz="1600" i="1" dirty="0" smtClean="0"/>
              <a:t>Self strengthening was the approach taken by Prince Gong from 1861 until 1895 in order to modernise China.</a:t>
            </a:r>
          </a:p>
          <a:p>
            <a:pPr algn="ctr"/>
            <a:endParaRPr lang="en-AU" sz="1600" i="1" dirty="0"/>
          </a:p>
          <a:p>
            <a:r>
              <a:rPr lang="en-US" sz="2400" dirty="0" smtClean="0">
                <a:latin typeface="Corbel" pitchFamily="34" charset="0"/>
              </a:rPr>
              <a:t>After becoming co-regent, Prince Gong took initiatives in improving China’s diplomatic relations and military. He established the </a:t>
            </a:r>
            <a:r>
              <a:rPr lang="en-US" sz="2400" dirty="0" err="1" smtClean="0">
                <a:latin typeface="Corbel" pitchFamily="34" charset="0"/>
              </a:rPr>
              <a:t>Zongli</a:t>
            </a:r>
            <a:r>
              <a:rPr lang="en-US" sz="2400" dirty="0" smtClean="0">
                <a:latin typeface="Corbel" pitchFamily="34" charset="0"/>
              </a:rPr>
              <a:t> </a:t>
            </a:r>
            <a:r>
              <a:rPr lang="en-US" sz="2400" dirty="0" err="1" smtClean="0">
                <a:latin typeface="Corbel" pitchFamily="34" charset="0"/>
              </a:rPr>
              <a:t>Yamen</a:t>
            </a:r>
            <a:r>
              <a:rPr lang="en-US" sz="2400" dirty="0" smtClean="0">
                <a:latin typeface="Corbel" pitchFamily="34" charset="0"/>
              </a:rPr>
              <a:t> (Ministry for Foreign Affairs) and in 1862 founded a school to teach Chinese scholars foreign languages, Western science and mathematics.</a:t>
            </a:r>
          </a:p>
          <a:p>
            <a:endParaRPr lang="en-US" sz="2400" dirty="0">
              <a:latin typeface="Corbel" pitchFamily="34" charset="0"/>
            </a:endParaRPr>
          </a:p>
          <a:p>
            <a:r>
              <a:rPr lang="en-US" sz="2400" dirty="0" smtClean="0">
                <a:latin typeface="Corbel" pitchFamily="34" charset="0"/>
              </a:rPr>
              <a:t>Leading theorist in self-strengthening, </a:t>
            </a:r>
            <a:r>
              <a:rPr lang="en-US" sz="2400" dirty="0" err="1" smtClean="0">
                <a:latin typeface="Corbel" pitchFamily="34" charset="0"/>
              </a:rPr>
              <a:t>Feng</a:t>
            </a:r>
            <a:r>
              <a:rPr lang="en-US" sz="2400" dirty="0" smtClean="0">
                <a:latin typeface="Corbel" pitchFamily="34" charset="0"/>
              </a:rPr>
              <a:t> </a:t>
            </a:r>
            <a:r>
              <a:rPr lang="en-US" sz="2400" dirty="0" err="1" smtClean="0">
                <a:latin typeface="Corbel" pitchFamily="34" charset="0"/>
              </a:rPr>
              <a:t>Guifen</a:t>
            </a:r>
            <a:r>
              <a:rPr lang="en-US" sz="2400" dirty="0" smtClean="0">
                <a:latin typeface="Corbel" pitchFamily="34" charset="0"/>
              </a:rPr>
              <a:t> believe that in order to </a:t>
            </a:r>
            <a:r>
              <a:rPr lang="en-US" sz="2400" dirty="0" err="1" smtClean="0">
                <a:latin typeface="Corbel" pitchFamily="34" charset="0"/>
              </a:rPr>
              <a:t>strenthen</a:t>
            </a:r>
            <a:r>
              <a:rPr lang="en-US" sz="2400" dirty="0" smtClean="0">
                <a:latin typeface="Corbel" pitchFamily="34" charset="0"/>
              </a:rPr>
              <a:t> the Qing state, China needed to preserve traditional Confucian culture and institutions but supplement them with Western weapons and technology.</a:t>
            </a:r>
            <a:endParaRPr lang="en-US" sz="2400" dirty="0">
              <a:latin typeface="Corbe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145435"/>
          </a:xfrm>
        </p:spPr>
        <p:txBody>
          <a:bodyPr>
            <a:normAutofit/>
          </a:bodyPr>
          <a:lstStyle/>
          <a:p>
            <a:pPr marL="0" indent="0">
              <a:buNone/>
            </a:pPr>
            <a:r>
              <a:rPr lang="en-US" sz="2400" dirty="0" smtClean="0">
                <a:latin typeface="Corbel" pitchFamily="34" charset="0"/>
              </a:rPr>
              <a:t>“At first they may take the foreigners as their teachers and models, then they may come to the same level and be their equals; finally they may move ahead and surpass them. Herein lies the way to self-strengthening.” – </a:t>
            </a:r>
            <a:r>
              <a:rPr lang="en-US" sz="2400" dirty="0" err="1" smtClean="0">
                <a:latin typeface="Corbel" pitchFamily="34" charset="0"/>
              </a:rPr>
              <a:t>Feng</a:t>
            </a:r>
            <a:r>
              <a:rPr lang="en-US" sz="2400" dirty="0" smtClean="0">
                <a:latin typeface="Corbel" pitchFamily="34" charset="0"/>
              </a:rPr>
              <a:t> </a:t>
            </a:r>
            <a:r>
              <a:rPr lang="en-US" sz="2400" dirty="0" err="1" smtClean="0">
                <a:latin typeface="Corbel" pitchFamily="34" charset="0"/>
              </a:rPr>
              <a:t>Guifen</a:t>
            </a:r>
            <a:endParaRPr lang="en-US" sz="2400" dirty="0" smtClean="0">
              <a:latin typeface="Corbel" pitchFamily="34" charset="0"/>
            </a:endParaRPr>
          </a:p>
          <a:p>
            <a:pPr marL="0" indent="0">
              <a:buNone/>
            </a:pPr>
            <a:endParaRPr lang="en-US" sz="2400" dirty="0">
              <a:latin typeface="Corbel" pitchFamily="34" charset="0"/>
            </a:endParaRPr>
          </a:p>
          <a:p>
            <a:pPr marL="0" indent="0">
              <a:buNone/>
            </a:pPr>
            <a:r>
              <a:rPr lang="en-US" sz="2400" dirty="0" smtClean="0">
                <a:latin typeface="Corbel" pitchFamily="34" charset="0"/>
              </a:rPr>
              <a:t>The policies of Self strengthening resulted in:</a:t>
            </a:r>
          </a:p>
          <a:p>
            <a:r>
              <a:rPr lang="en-US" sz="2400" dirty="0" smtClean="0">
                <a:latin typeface="Corbel" pitchFamily="34" charset="0"/>
              </a:rPr>
              <a:t>Modern dockyard at Fuzhou</a:t>
            </a:r>
          </a:p>
          <a:p>
            <a:r>
              <a:rPr lang="en-US" sz="2400" dirty="0" smtClean="0">
                <a:latin typeface="Corbel" pitchFamily="34" charset="0"/>
              </a:rPr>
              <a:t>Machine factory at Tianjin</a:t>
            </a:r>
          </a:p>
          <a:p>
            <a:r>
              <a:rPr lang="en-US" sz="2400" dirty="0" smtClean="0">
                <a:latin typeface="Corbel" pitchFamily="34" charset="0"/>
              </a:rPr>
              <a:t>Arsenals at Nanjing</a:t>
            </a:r>
          </a:p>
          <a:p>
            <a:r>
              <a:rPr lang="en-US" sz="2400" dirty="0" smtClean="0">
                <a:latin typeface="Corbel" pitchFamily="34" charset="0"/>
              </a:rPr>
              <a:t>Founding of a Chinese merchant shipping line</a:t>
            </a:r>
          </a:p>
          <a:p>
            <a:r>
              <a:rPr lang="en-US" sz="2400" dirty="0" smtClean="0">
                <a:latin typeface="Corbel" pitchFamily="34" charset="0"/>
              </a:rPr>
              <a:t>Beginnings of a modern navy</a:t>
            </a:r>
            <a:endParaRPr lang="en-US" sz="2400" dirty="0">
              <a:latin typeface="Corbe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3024336"/>
          </a:xfrm>
        </p:spPr>
        <p:txBody>
          <a:bodyPr>
            <a:normAutofit/>
          </a:bodyPr>
          <a:lstStyle/>
          <a:p>
            <a:pPr marL="0" indent="0">
              <a:buNone/>
            </a:pPr>
            <a:r>
              <a:rPr lang="en-AU" sz="2400" dirty="0" smtClean="0">
                <a:latin typeface="Corbel" pitchFamily="34" charset="0"/>
              </a:rPr>
              <a:t>The negatives of Self strengthening for China was:</a:t>
            </a:r>
          </a:p>
          <a:p>
            <a:r>
              <a:rPr lang="en-AU" sz="2400" dirty="0" smtClean="0">
                <a:latin typeface="Corbel" pitchFamily="34" charset="0"/>
              </a:rPr>
              <a:t>There was a preoccupation with Western ships and weapons rather than internal problems and culture</a:t>
            </a:r>
          </a:p>
          <a:p>
            <a:r>
              <a:rPr lang="en-AU" sz="2400" dirty="0" smtClean="0">
                <a:latin typeface="Corbel" pitchFamily="34" charset="0"/>
              </a:rPr>
              <a:t>‘Underpinnings’ of the Western approach were ignored resulting in lack of quality in its outputs;	</a:t>
            </a:r>
          </a:p>
          <a:p>
            <a:pPr lvl="1"/>
            <a:r>
              <a:rPr lang="en-AU" sz="2000" dirty="0" smtClean="0">
                <a:latin typeface="Corbel" pitchFamily="34" charset="0"/>
              </a:rPr>
              <a:t>Military training and operations</a:t>
            </a:r>
          </a:p>
          <a:p>
            <a:pPr lvl="1"/>
            <a:r>
              <a:rPr lang="en-AU" sz="2000" dirty="0" smtClean="0">
                <a:latin typeface="Corbel" pitchFamily="34" charset="0"/>
              </a:rPr>
              <a:t>Weapons and ships</a:t>
            </a:r>
          </a:p>
        </p:txBody>
      </p:sp>
      <p:sp>
        <p:nvSpPr>
          <p:cNvPr id="6" name="Content Placeholder 2"/>
          <p:cNvSpPr txBox="1">
            <a:spLocks/>
          </p:cNvSpPr>
          <p:nvPr/>
        </p:nvSpPr>
        <p:spPr>
          <a:xfrm>
            <a:off x="609600" y="3833664"/>
            <a:ext cx="8229600" cy="30243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AU" sz="2400" dirty="0" smtClean="0">
                <a:latin typeface="Corbel" pitchFamily="34" charset="0"/>
              </a:rPr>
              <a:t>Weapons and ships sold to China by Britain were similarly sub-standard, leading to several Chinese defeats:</a:t>
            </a:r>
          </a:p>
          <a:p>
            <a:r>
              <a:rPr lang="en-AU" sz="2400" dirty="0" smtClean="0">
                <a:latin typeface="Corbel" pitchFamily="34" charset="0"/>
              </a:rPr>
              <a:t>Losing of control of Indo-China (Vietnam) to France in 1884-85</a:t>
            </a:r>
          </a:p>
          <a:p>
            <a:r>
              <a:rPr lang="en-AU" sz="2400" dirty="0" smtClean="0">
                <a:latin typeface="Corbel" pitchFamily="34" charset="0"/>
              </a:rPr>
              <a:t>Giving away of Taiwan to Japan in 1894-95)</a:t>
            </a:r>
            <a:endParaRPr lang="en-AU" sz="2000" dirty="0" smtClean="0">
              <a:latin typeface="Corbel" pitchFamily="34" charset="0"/>
            </a:endParaRPr>
          </a:p>
        </p:txBody>
      </p:sp>
    </p:spTree>
    <p:extLst>
      <p:ext uri="{BB962C8B-B14F-4D97-AF65-F5344CB8AC3E}">
        <p14:creationId xmlns:p14="http://schemas.microsoft.com/office/powerpoint/2010/main" xmlns="" val="408724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565</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vt:lpstr>
      <vt:lpstr>Slide 2</vt:lpstr>
      <vt:lpstr>Slide 3</vt:lpstr>
      <vt:lpstr>Slide 4</vt:lpstr>
      <vt:lpstr>Slide 5</vt:lpstr>
      <vt:lpstr>Slide 6</vt:lpstr>
      <vt:lpstr>Slide 7</vt:lpstr>
    </vt:vector>
  </TitlesOfParts>
  <Company>DEECD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 and Cixi Self strengthening</dc:title>
  <dc:creator>she0068</dc:creator>
  <cp:lastModifiedBy>she0068</cp:lastModifiedBy>
  <cp:revision>7</cp:revision>
  <dcterms:created xsi:type="dcterms:W3CDTF">2012-06-05T02:22:51Z</dcterms:created>
  <dcterms:modified xsi:type="dcterms:W3CDTF">2012-06-05T03:44:01Z</dcterms:modified>
</cp:coreProperties>
</file>